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7" r:id="rId4"/>
  </p:sldMasterIdLst>
  <p:sldIdLst>
    <p:sldId id="256" r:id="rId5"/>
    <p:sldId id="268" r:id="rId6"/>
    <p:sldId id="257" r:id="rId7"/>
    <p:sldId id="258" r:id="rId8"/>
    <p:sldId id="259" r:id="rId9"/>
    <p:sldId id="290" r:id="rId10"/>
    <p:sldId id="279" r:id="rId11"/>
    <p:sldId id="308" r:id="rId12"/>
    <p:sldId id="311" r:id="rId13"/>
    <p:sldId id="312" r:id="rId14"/>
    <p:sldId id="302" r:id="rId15"/>
    <p:sldId id="281" r:id="rId16"/>
    <p:sldId id="310" r:id="rId17"/>
    <p:sldId id="30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53B057-4A50-219F-630E-8FE6293CCF83}" v="1683" dt="2021-11-30T18:21:23.004"/>
    <p1510:client id="{0976D00A-C46B-3EE3-A177-D67D3A5D9D8F}" v="19" dt="2021-12-09T16:41:36.983"/>
    <p1510:client id="{114AC5CD-81D3-4F05-1AF6-1AF048F6C4B8}" v="4" dt="2021-09-25T21:51:51.423"/>
    <p1510:client id="{2AECE2E8-A1B8-9A19-1483-6CEC15297F46}" v="1" dt="2021-11-29T21:34:22.947"/>
    <p1510:client id="{3133489B-2342-CA7D-D5FA-C1AA1E423871}" v="220" dt="2021-10-06T02:34:31.292"/>
    <p1510:client id="{3286FDA7-8D4B-8720-A231-635F619CE51E}" v="870" dt="2021-10-21T17:03:14.625"/>
    <p1510:client id="{3B52AECB-AB39-BAC5-7AF0-2D11680E87C2}" v="9" dt="2021-12-09T16:55:50.570"/>
    <p1510:client id="{5436DA4D-DDBC-6D8D-799F-6F35AD9E1196}" v="196" dt="2021-09-23T14:24:06.969"/>
    <p1510:client id="{5F900B53-BDF7-0F95-B2F7-715E900BBC07}" v="2030" dt="2021-12-02T18:39:40.206"/>
    <p1510:client id="{66BFA63D-6837-B15A-B466-CDD68CEABDA7}" v="55" dt="2021-12-14T13:49:58.514"/>
    <p1510:client id="{700ACBA8-6B48-C366-C65E-FF2C6EF7F874}" v="2494" dt="2021-11-18T17:49:05.152"/>
    <p1510:client id="{7687DCB9-512A-4050-B072-05B7529DCA60}" v="18" dt="2021-08-09T21:58:03.968"/>
    <p1510:client id="{8B57B814-09CA-1939-5CD5-38F961E5E4DF}" v="2119" dt="2021-12-03T00:32:34.239"/>
    <p1510:client id="{97924C0F-573D-F123-A225-DA72513E63F7}" v="4" dt="2021-10-06T01:39:17.269"/>
    <p1510:client id="{99B7CF32-BD79-2B8E-60BF-7656EFE53757}" v="3377" dt="2021-12-05T20:20:36.333"/>
    <p1510:client id="{9AE7B39D-A524-73EF-9B45-8248F01E3FB2}" v="52" dt="2021-12-12T22:35:06.114"/>
    <p1510:client id="{AEADFADD-4CD6-7BEB-63A9-B61D235B7A75}" v="685" dt="2021-09-07T17:25:25.788"/>
    <p1510:client id="{B7347D52-4D17-F367-9DE6-6F3D949FFB92}" v="2319" dt="2021-09-09T15:38:21.703"/>
    <p1510:client id="{C6572527-4CD3-9A7E-610C-28C36488DFEF}" v="4" dt="2022-04-01T14:39:07.283"/>
    <p1510:client id="{CC966ED0-B10D-50BB-C367-128E1BA399A0}" v="1974" dt="2021-08-12T02:09:16.585"/>
    <p1510:client id="{D4FEE73C-F4CC-51A8-38F3-9C538700677E}" v="1" dt="2022-01-12T22:04:13.224"/>
    <p1510:client id="{D6AEC9FB-ED6F-48F7-89C4-4F57D54A5A01}" v="1" dt="2021-09-23T13:48:01.692"/>
    <p1510:client id="{E5B7C042-EBE0-7EC0-5ACB-9472C2771786}" v="991" dt="2021-08-19T14:59:57.745"/>
    <p1510:client id="{E932062A-3F6F-752B-C2B0-F7124A6F63CC}" v="1118" dt="2021-10-10T15:26:27.573"/>
    <p1510:client id="{EF27991E-ED65-0281-B311-17D89A26C94D}" v="2781" dt="2021-11-30T04:08:12.7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e Tabanli" userId="S::mtabanli@middlesexcc.edu::d02b9af5-3a92-4b23-814e-3d5311dc22a5" providerId="AD" clId="Web-{0976D00A-C46B-3EE3-A177-D67D3A5D9D8F}"/>
    <pc:docChg chg="modSld">
      <pc:chgData name="Moe Tabanli" userId="S::mtabanli@middlesexcc.edu::d02b9af5-3a92-4b23-814e-3d5311dc22a5" providerId="AD" clId="Web-{0976D00A-C46B-3EE3-A177-D67D3A5D9D8F}" dt="2021-12-09T16:41:36.983" v="10"/>
      <pc:docMkLst>
        <pc:docMk/>
      </pc:docMkLst>
      <pc:sldChg chg="addSp delSp modSp">
        <pc:chgData name="Moe Tabanli" userId="S::mtabanli@middlesexcc.edu::d02b9af5-3a92-4b23-814e-3d5311dc22a5" providerId="AD" clId="Web-{0976D00A-C46B-3EE3-A177-D67D3A5D9D8F}" dt="2021-12-09T16:41:36.983" v="10"/>
        <pc:sldMkLst>
          <pc:docMk/>
          <pc:sldMk cId="2242055430" sldId="302"/>
        </pc:sldMkLst>
        <pc:spChg chg="add del mod">
          <ac:chgData name="Moe Tabanli" userId="S::mtabanli@middlesexcc.edu::d02b9af5-3a92-4b23-814e-3d5311dc22a5" providerId="AD" clId="Web-{0976D00A-C46B-3EE3-A177-D67D3A5D9D8F}" dt="2021-12-09T16:41:36.983" v="10"/>
          <ac:spMkLst>
            <pc:docMk/>
            <pc:sldMk cId="2242055430" sldId="302"/>
            <ac:spMk id="11" creationId="{170314FF-CD5A-45AA-9153-763E225B5CE7}"/>
          </ac:spMkLst>
        </pc:spChg>
      </pc:sldChg>
    </pc:docChg>
  </pc:docChgLst>
  <pc:docChgLst>
    <pc:chgData name="Benson, Michael T." userId="S::benson_rowan.edu#ext#@middlesex.onmicrosoft.com::7c5dbc09-3044-43d6-adf7-fb53ae4f67be" providerId="AD" clId="Web-{D4FEE73C-F4CC-51A8-38F3-9C538700677E}"/>
    <pc:docChg chg="modSld">
      <pc:chgData name="Benson, Michael T." userId="S::benson_rowan.edu#ext#@middlesex.onmicrosoft.com::7c5dbc09-3044-43d6-adf7-fb53ae4f67be" providerId="AD" clId="Web-{D4FEE73C-F4CC-51A8-38F3-9C538700677E}" dt="2022-01-12T22:04:13.224" v="0"/>
      <pc:docMkLst>
        <pc:docMk/>
      </pc:docMkLst>
      <pc:sldChg chg="modSp">
        <pc:chgData name="Benson, Michael T." userId="S::benson_rowan.edu#ext#@middlesex.onmicrosoft.com::7c5dbc09-3044-43d6-adf7-fb53ae4f67be" providerId="AD" clId="Web-{D4FEE73C-F4CC-51A8-38F3-9C538700677E}" dt="2022-01-12T22:04:13.224" v="0"/>
        <pc:sldMkLst>
          <pc:docMk/>
          <pc:sldMk cId="2971751831" sldId="279"/>
        </pc:sldMkLst>
        <pc:picChg chg="mod">
          <ac:chgData name="Benson, Michael T." userId="S::benson_rowan.edu#ext#@middlesex.onmicrosoft.com::7c5dbc09-3044-43d6-adf7-fb53ae4f67be" providerId="AD" clId="Web-{D4FEE73C-F4CC-51A8-38F3-9C538700677E}" dt="2022-01-12T22:04:13.224" v="0"/>
          <ac:picMkLst>
            <pc:docMk/>
            <pc:sldMk cId="2971751831" sldId="279"/>
            <ac:picMk id="4" creationId="{A0B8128E-470F-426F-81B6-2690F66244CD}"/>
          </ac:picMkLst>
        </pc:picChg>
      </pc:sldChg>
    </pc:docChg>
  </pc:docChgLst>
  <pc:docChgLst>
    <pc:chgData name="Moe Tabanli" userId="S::mtabanli@middlesexcc.edu::d02b9af5-3a92-4b23-814e-3d5311dc22a5" providerId="AD" clId="Web-{3B52AECB-AB39-BAC5-7AF0-2D11680E87C2}"/>
    <pc:docChg chg="modSld">
      <pc:chgData name="Moe Tabanli" userId="S::mtabanli@middlesexcc.edu::d02b9af5-3a92-4b23-814e-3d5311dc22a5" providerId="AD" clId="Web-{3B52AECB-AB39-BAC5-7AF0-2D11680E87C2}" dt="2021-12-09T16:55:50.570" v="5"/>
      <pc:docMkLst>
        <pc:docMk/>
      </pc:docMkLst>
      <pc:sldChg chg="addSp delSp modSp">
        <pc:chgData name="Moe Tabanli" userId="S::mtabanli@middlesexcc.edu::d02b9af5-3a92-4b23-814e-3d5311dc22a5" providerId="AD" clId="Web-{3B52AECB-AB39-BAC5-7AF0-2D11680E87C2}" dt="2021-12-09T16:55:50.570" v="5"/>
        <pc:sldMkLst>
          <pc:docMk/>
          <pc:sldMk cId="1015857477" sldId="281"/>
        </pc:sldMkLst>
        <pc:spChg chg="add del mod">
          <ac:chgData name="Moe Tabanli" userId="S::mtabanli@middlesexcc.edu::d02b9af5-3a92-4b23-814e-3d5311dc22a5" providerId="AD" clId="Web-{3B52AECB-AB39-BAC5-7AF0-2D11680E87C2}" dt="2021-12-09T16:55:50.570" v="5"/>
          <ac:spMkLst>
            <pc:docMk/>
            <pc:sldMk cId="1015857477" sldId="281"/>
            <ac:spMk id="3" creationId="{7AEBB412-377D-4768-A5C0-034FBADF1813}"/>
          </ac:spMkLst>
        </pc:spChg>
      </pc:sldChg>
    </pc:docChg>
  </pc:docChgLst>
  <pc:docChgLst>
    <pc:chgData name="Moe Tabanli" userId="S::mtabanli@middlesexcc.edu::d02b9af5-3a92-4b23-814e-3d5311dc22a5" providerId="AD" clId="Web-{C6572527-4CD3-9A7E-610C-28C36488DFEF}"/>
    <pc:docChg chg="modSld">
      <pc:chgData name="Moe Tabanli" userId="S::mtabanli@middlesexcc.edu::d02b9af5-3a92-4b23-814e-3d5311dc22a5" providerId="AD" clId="Web-{C6572527-4CD3-9A7E-610C-28C36488DFEF}" dt="2022-04-01T14:39:06.846" v="3" actId="20577"/>
      <pc:docMkLst>
        <pc:docMk/>
      </pc:docMkLst>
      <pc:sldChg chg="modSp">
        <pc:chgData name="Moe Tabanli" userId="S::mtabanli@middlesexcc.edu::d02b9af5-3a92-4b23-814e-3d5311dc22a5" providerId="AD" clId="Web-{C6572527-4CD3-9A7E-610C-28C36488DFEF}" dt="2022-04-01T14:39:06.846" v="3" actId="20577"/>
        <pc:sldMkLst>
          <pc:docMk/>
          <pc:sldMk cId="1643488336" sldId="300"/>
        </pc:sldMkLst>
        <pc:spChg chg="mod">
          <ac:chgData name="Moe Tabanli" userId="S::mtabanli@middlesexcc.edu::d02b9af5-3a92-4b23-814e-3d5311dc22a5" providerId="AD" clId="Web-{C6572527-4CD3-9A7E-610C-28C36488DFEF}" dt="2022-04-01T14:39:06.846" v="3" actId="20577"/>
          <ac:spMkLst>
            <pc:docMk/>
            <pc:sldMk cId="1643488336" sldId="300"/>
            <ac:spMk id="4" creationId="{A8E6678A-F4C1-4CF6-950B-AF40AC862080}"/>
          </ac:spMkLst>
        </pc:spChg>
      </pc:sldChg>
    </pc:docChg>
  </pc:docChgLst>
  <pc:docChgLst>
    <pc:chgData name="Moe Tabanli" userId="S::mtabanli@middlesexcc.edu::d02b9af5-3a92-4b23-814e-3d5311dc22a5" providerId="AD" clId="Web-{9AE7B39D-A524-73EF-9B45-8248F01E3FB2}"/>
    <pc:docChg chg="modSld">
      <pc:chgData name="Moe Tabanli" userId="S::mtabanli@middlesexcc.edu::d02b9af5-3a92-4b23-814e-3d5311dc22a5" providerId="AD" clId="Web-{9AE7B39D-A524-73EF-9B45-8248F01E3FB2}" dt="2021-12-12T22:35:02.645" v="31" actId="20577"/>
      <pc:docMkLst>
        <pc:docMk/>
      </pc:docMkLst>
      <pc:sldChg chg="modSp">
        <pc:chgData name="Moe Tabanli" userId="S::mtabanli@middlesexcc.edu::d02b9af5-3a92-4b23-814e-3d5311dc22a5" providerId="AD" clId="Web-{9AE7B39D-A524-73EF-9B45-8248F01E3FB2}" dt="2021-12-12T22:35:02.645" v="31" actId="20577"/>
        <pc:sldMkLst>
          <pc:docMk/>
          <pc:sldMk cId="2941851407" sldId="290"/>
        </pc:sldMkLst>
        <pc:spChg chg="mod">
          <ac:chgData name="Moe Tabanli" userId="S::mtabanli@middlesexcc.edu::d02b9af5-3a92-4b23-814e-3d5311dc22a5" providerId="AD" clId="Web-{9AE7B39D-A524-73EF-9B45-8248F01E3FB2}" dt="2021-12-12T22:35:02.645" v="31" actId="20577"/>
          <ac:spMkLst>
            <pc:docMk/>
            <pc:sldMk cId="2941851407" sldId="290"/>
            <ac:spMk id="8" creationId="{437ECFE1-FB93-4E44-B5D0-F54C6A7DDD35}"/>
          </ac:spMkLst>
        </pc:spChg>
      </pc:sldChg>
    </pc:docChg>
  </pc:docChgLst>
  <pc:docChgLst>
    <pc:chgData name="Moe Tabanli" userId="S::mtabanli@middlesexcc.edu::d02b9af5-3a92-4b23-814e-3d5311dc22a5" providerId="AD" clId="Web-{66BFA63D-6837-B15A-B466-CDD68CEABDA7}"/>
    <pc:docChg chg="modSld">
      <pc:chgData name="Moe Tabanli" userId="S::mtabanli@middlesexcc.edu::d02b9af5-3a92-4b23-814e-3d5311dc22a5" providerId="AD" clId="Web-{66BFA63D-6837-B15A-B466-CDD68CEABDA7}" dt="2021-12-14T13:49:55.139" v="53" actId="20577"/>
      <pc:docMkLst>
        <pc:docMk/>
      </pc:docMkLst>
      <pc:sldChg chg="modSp">
        <pc:chgData name="Moe Tabanli" userId="S::mtabanli@middlesexcc.edu::d02b9af5-3a92-4b23-814e-3d5311dc22a5" providerId="AD" clId="Web-{66BFA63D-6837-B15A-B466-CDD68CEABDA7}" dt="2021-12-14T13:49:55.139" v="53" actId="20577"/>
        <pc:sldMkLst>
          <pc:docMk/>
          <pc:sldMk cId="398934578" sldId="310"/>
        </pc:sldMkLst>
        <pc:spChg chg="mod">
          <ac:chgData name="Moe Tabanli" userId="S::mtabanli@middlesexcc.edu::d02b9af5-3a92-4b23-814e-3d5311dc22a5" providerId="AD" clId="Web-{66BFA63D-6837-B15A-B466-CDD68CEABDA7}" dt="2021-12-14T13:49:55.139" v="53" actId="20577"/>
          <ac:spMkLst>
            <pc:docMk/>
            <pc:sldMk cId="398934578" sldId="310"/>
            <ac:spMk id="3" creationId="{A6B610E6-1C9E-4F6A-9600-232B503AE75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37371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62288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44308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79808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9823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45894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51330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55160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3449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92633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91485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037406728"/>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phet.colorado.edu/en/simulations/under-pressure"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phet.colorado.edu/en/simulations/under-pressure"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phet.colorado.edu/en/simulations/under-pressure" TargetMode="External"/><Relationship Id="rId1" Type="http://schemas.openxmlformats.org/officeDocument/2006/relationships/slideLayout" Target="../slideLayouts/slideLayout6.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75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475A2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109980" y="4277356"/>
            <a:ext cx="9966960" cy="1560320"/>
          </a:xfrm>
        </p:spPr>
        <p:txBody>
          <a:bodyPr>
            <a:normAutofit/>
          </a:bodyPr>
          <a:lstStyle/>
          <a:p>
            <a:r>
              <a:rPr lang="en-US" sz="5800" u="sng" dirty="0">
                <a:ea typeface="+mj-lt"/>
                <a:cs typeface="+mj-lt"/>
              </a:rPr>
              <a:t>FLUIDS</a:t>
            </a:r>
            <a:endParaRPr lang="en-US" dirty="0"/>
          </a:p>
        </p:txBody>
      </p:sp>
      <p:sp>
        <p:nvSpPr>
          <p:cNvPr id="3" name="Subtitle 2"/>
          <p:cNvSpPr>
            <a:spLocks noGrp="1"/>
          </p:cNvSpPr>
          <p:nvPr>
            <p:ph type="subTitle" idx="1"/>
          </p:nvPr>
        </p:nvSpPr>
        <p:spPr>
          <a:xfrm>
            <a:off x="1709530" y="5799489"/>
            <a:ext cx="8767860" cy="440822"/>
          </a:xfrm>
        </p:spPr>
        <p:txBody>
          <a:bodyPr vert="horz" lIns="91440" tIns="45720" rIns="91440" bIns="45720" rtlCol="0" anchor="t">
            <a:normAutofit/>
          </a:bodyPr>
          <a:lstStyle/>
          <a:p>
            <a:r>
              <a:rPr lang="en-US" sz="2000" dirty="0">
                <a:solidFill>
                  <a:srgbClr val="475A2F"/>
                </a:solidFill>
                <a:cs typeface="Calibri"/>
              </a:rPr>
              <a:t>NJ-OER TOPIC-11/12</a:t>
            </a:r>
          </a:p>
          <a:p>
            <a:endParaRPr lang="en-US" sz="2000" dirty="0">
              <a:solidFill>
                <a:srgbClr val="475A2F"/>
              </a:solidFill>
              <a:cs typeface="Calibri"/>
            </a:endParaRPr>
          </a:p>
        </p:txBody>
      </p:sp>
      <p:pic>
        <p:nvPicPr>
          <p:cNvPr id="4" name="Picture 4" descr="Liquids applies pressure to an object inside. Pressure changes with depth for static fluids, it also changes with the velocity of the fluid for fluids in motion. ">
            <a:extLst>
              <a:ext uri="{FF2B5EF4-FFF2-40B4-BE49-F238E27FC236}">
                <a16:creationId xmlns:a16="http://schemas.microsoft.com/office/drawing/2014/main" id="{ABEB1BAC-8BED-41F9-AD7D-0E0A661C93ED}"/>
              </a:ext>
            </a:extLst>
          </p:cNvPr>
          <p:cNvPicPr>
            <a:picLocks noChangeAspect="1"/>
          </p:cNvPicPr>
          <p:nvPr/>
        </p:nvPicPr>
        <p:blipFill>
          <a:blip r:embed="rId2"/>
          <a:stretch>
            <a:fillRect/>
          </a:stretch>
        </p:blipFill>
        <p:spPr>
          <a:xfrm>
            <a:off x="2429540" y="729461"/>
            <a:ext cx="7182292" cy="333459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A461A-F1C8-45EE-9920-AD87CEDF9AAB}"/>
              </a:ext>
            </a:extLst>
          </p:cNvPr>
          <p:cNvSpPr>
            <a:spLocks noGrp="1"/>
          </p:cNvSpPr>
          <p:nvPr>
            <p:ph type="title"/>
          </p:nvPr>
        </p:nvSpPr>
        <p:spPr/>
        <p:txBody>
          <a:bodyPr/>
          <a:lstStyle/>
          <a:p>
            <a:r>
              <a:rPr lang="en-US" dirty="0">
                <a:cs typeface="Calibri Light"/>
              </a:rPr>
              <a:t>ADVANCED ACTIVITY FOR PASCAL PRINCIPLE</a:t>
            </a:r>
            <a:endParaRPr lang="en-US" dirty="0"/>
          </a:p>
        </p:txBody>
      </p:sp>
      <p:sp>
        <p:nvSpPr>
          <p:cNvPr id="3" name="TextBox 2">
            <a:extLst>
              <a:ext uri="{FF2B5EF4-FFF2-40B4-BE49-F238E27FC236}">
                <a16:creationId xmlns:a16="http://schemas.microsoft.com/office/drawing/2014/main" id="{4495523F-4890-4C1B-8176-6A7128718408}"/>
              </a:ext>
            </a:extLst>
          </p:cNvPr>
          <p:cNvSpPr txBox="1"/>
          <p:nvPr/>
        </p:nvSpPr>
        <p:spPr>
          <a:xfrm>
            <a:off x="564086" y="2326288"/>
            <a:ext cx="6737287"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dirty="0"/>
              <a:t>Open the under pressure app at PhET</a:t>
            </a:r>
            <a:endParaRPr lang="en-US" dirty="0"/>
          </a:p>
          <a:p>
            <a:r>
              <a:rPr lang="en-US" sz="2000" dirty="0">
                <a:ea typeface="+mn-lt"/>
                <a:cs typeface="+mn-lt"/>
                <a:hlinkClick r:id="rId2"/>
              </a:rPr>
              <a:t>https://phet.colorado.edu/en/simulations/under-pressure</a:t>
            </a:r>
            <a:endParaRPr lang="en-US" dirty="0">
              <a:cs typeface="Calibri" panose="020F0502020204030204"/>
            </a:endParaRPr>
          </a:p>
          <a:p>
            <a:pPr marL="342900" indent="-342900">
              <a:buFont typeface="Arial"/>
              <a:buChar char="•"/>
            </a:pPr>
            <a:r>
              <a:rPr lang="en-US" sz="2000" dirty="0">
                <a:ea typeface="+mn-lt"/>
                <a:cs typeface="+mn-lt"/>
              </a:rPr>
              <a:t>Choose the third option. </a:t>
            </a:r>
          </a:p>
          <a:p>
            <a:pPr marL="342900" indent="-342900">
              <a:buFont typeface="Arial"/>
              <a:buChar char="•"/>
            </a:pPr>
            <a:r>
              <a:rPr lang="en-US" sz="2000" dirty="0">
                <a:ea typeface="+mn-lt"/>
                <a:cs typeface="+mn-lt"/>
              </a:rPr>
              <a:t>Place all the masses on the left side</a:t>
            </a:r>
            <a:endParaRPr lang="en-US"/>
          </a:p>
          <a:p>
            <a:pPr marL="342900" indent="-342900">
              <a:buFont typeface="Arial"/>
              <a:buChar char="•"/>
            </a:pPr>
            <a:r>
              <a:rPr lang="en-US" sz="2000" dirty="0">
                <a:ea typeface="+mn-lt"/>
                <a:cs typeface="+mn-lt"/>
              </a:rPr>
              <a:t>Turn off the atmospheric pressure.</a:t>
            </a:r>
          </a:p>
          <a:p>
            <a:pPr marL="342900" indent="-342900">
              <a:buFont typeface="Arial"/>
              <a:buChar char="•"/>
            </a:pPr>
            <a:r>
              <a:rPr lang="en-US" sz="2000" dirty="0">
                <a:ea typeface="+mn-lt"/>
                <a:cs typeface="+mn-lt"/>
              </a:rPr>
              <a:t>Find the pressure of right from the depth</a:t>
            </a:r>
          </a:p>
          <a:p>
            <a:pPr marL="342900" indent="-342900">
              <a:buFont typeface="Arial"/>
              <a:buChar char="•"/>
            </a:pPr>
            <a:r>
              <a:rPr lang="en-US" sz="2000" dirty="0">
                <a:ea typeface="+mn-lt"/>
                <a:cs typeface="+mn-lt"/>
              </a:rPr>
              <a:t>Find the force on the left using W=mg</a:t>
            </a:r>
          </a:p>
          <a:p>
            <a:pPr marL="342900" indent="-342900">
              <a:buFont typeface="Arial"/>
              <a:buChar char="•"/>
            </a:pPr>
            <a:r>
              <a:rPr lang="en-US" sz="2000" dirty="0">
                <a:ea typeface="+mn-lt"/>
                <a:cs typeface="+mn-lt"/>
              </a:rPr>
              <a:t>Find the expression for the Pressure on the left using P=F/A</a:t>
            </a:r>
          </a:p>
          <a:p>
            <a:pPr marL="342900" indent="-342900">
              <a:buFont typeface="Arial"/>
              <a:buChar char="•"/>
            </a:pPr>
            <a:r>
              <a:rPr lang="en-US" sz="2000" dirty="0">
                <a:ea typeface="+mn-lt"/>
                <a:cs typeface="+mn-lt"/>
              </a:rPr>
              <a:t>Set P(left)=P(right) solve for the unknown area.</a:t>
            </a:r>
          </a:p>
          <a:p>
            <a:pPr marL="342900" indent="-342900">
              <a:buFont typeface="Arial"/>
              <a:buChar char="•"/>
            </a:pPr>
            <a:r>
              <a:rPr lang="en-US" sz="2000" dirty="0">
                <a:ea typeface="+mn-lt"/>
                <a:cs typeface="+mn-lt"/>
              </a:rPr>
              <a:t>Change liquid density, gravity and mass and repeat the activity. Level difference between the left and the right side can be measured using the ruler tool or calculated using the pressure on the right.</a:t>
            </a:r>
          </a:p>
        </p:txBody>
      </p:sp>
      <p:sp>
        <p:nvSpPr>
          <p:cNvPr id="6" name="TextBox 5">
            <a:extLst>
              <a:ext uri="{FF2B5EF4-FFF2-40B4-BE49-F238E27FC236}">
                <a16:creationId xmlns:a16="http://schemas.microsoft.com/office/drawing/2014/main" id="{865E5370-7DA1-4232-9E38-0463CF226D80}"/>
              </a:ext>
            </a:extLst>
          </p:cNvPr>
          <p:cNvSpPr txBox="1"/>
          <p:nvPr/>
        </p:nvSpPr>
        <p:spPr>
          <a:xfrm>
            <a:off x="847606" y="1348336"/>
            <a:ext cx="996334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1000 kg mass is placed on the left side of a u-shaped tank as shown in the graph. As a result, left side is pushed down by 0.96 meters relative to the right side. Using the Pascal principle and depth variance of pressure calculate the surface area of the 1000 kg mass.</a:t>
            </a:r>
          </a:p>
        </p:txBody>
      </p:sp>
      <p:pic>
        <p:nvPicPr>
          <p:cNvPr id="4" name="Picture 4" descr="Pressure on the left must be equal to 9,421 kPa&#10;Advanced activity for Pascal principle.">
            <a:extLst>
              <a:ext uri="{FF2B5EF4-FFF2-40B4-BE49-F238E27FC236}">
                <a16:creationId xmlns:a16="http://schemas.microsoft.com/office/drawing/2014/main" id="{06BB8BD7-E8E4-429E-9053-B8929DC618DA}"/>
              </a:ext>
            </a:extLst>
          </p:cNvPr>
          <p:cNvPicPr>
            <a:picLocks noChangeAspect="1"/>
          </p:cNvPicPr>
          <p:nvPr/>
        </p:nvPicPr>
        <p:blipFill>
          <a:blip r:embed="rId3"/>
          <a:stretch>
            <a:fillRect/>
          </a:stretch>
        </p:blipFill>
        <p:spPr>
          <a:xfrm>
            <a:off x="7169888" y="2405114"/>
            <a:ext cx="4453269" cy="2233842"/>
          </a:xfrm>
          <a:prstGeom prst="rect">
            <a:avLst/>
          </a:prstGeom>
        </p:spPr>
      </p:pic>
    </p:spTree>
    <p:extLst>
      <p:ext uri="{BB962C8B-B14F-4D97-AF65-F5344CB8AC3E}">
        <p14:creationId xmlns:p14="http://schemas.microsoft.com/office/powerpoint/2010/main" val="1483700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1911C-5B87-4491-AB19-F978684AD207}"/>
              </a:ext>
            </a:extLst>
          </p:cNvPr>
          <p:cNvSpPr>
            <a:spLocks noGrp="1"/>
          </p:cNvSpPr>
          <p:nvPr>
            <p:ph type="title"/>
          </p:nvPr>
        </p:nvSpPr>
        <p:spPr>
          <a:xfrm>
            <a:off x="785037" y="205637"/>
            <a:ext cx="10515600" cy="1077963"/>
          </a:xfrm>
        </p:spPr>
        <p:txBody>
          <a:bodyPr/>
          <a:lstStyle/>
          <a:p>
            <a:r>
              <a:rPr lang="en-US" dirty="0">
                <a:cs typeface="Calibri Light"/>
              </a:rPr>
              <a:t>CLASSWORK FOR ARCHIMEDES PRINCIPLE</a:t>
            </a:r>
            <a:endParaRPr lang="en-US" dirty="0"/>
          </a:p>
        </p:txBody>
      </p:sp>
      <p:sp>
        <p:nvSpPr>
          <p:cNvPr id="3" name="TextBox 2">
            <a:extLst>
              <a:ext uri="{FF2B5EF4-FFF2-40B4-BE49-F238E27FC236}">
                <a16:creationId xmlns:a16="http://schemas.microsoft.com/office/drawing/2014/main" id="{912C82F1-056C-4494-B918-C56BA7010E62}"/>
              </a:ext>
            </a:extLst>
          </p:cNvPr>
          <p:cNvSpPr txBox="1"/>
          <p:nvPr/>
        </p:nvSpPr>
        <p:spPr>
          <a:xfrm>
            <a:off x="384175" y="1284288"/>
            <a:ext cx="1110932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dirty="0">
              <a:cs typeface="Calibri"/>
            </a:endParaRPr>
          </a:p>
        </p:txBody>
      </p:sp>
      <p:sp>
        <p:nvSpPr>
          <p:cNvPr id="5" name="TextBox 4">
            <a:extLst>
              <a:ext uri="{FF2B5EF4-FFF2-40B4-BE49-F238E27FC236}">
                <a16:creationId xmlns:a16="http://schemas.microsoft.com/office/drawing/2014/main" id="{1A5BF45C-E3CB-4C81-942D-12604111846D}"/>
              </a:ext>
            </a:extLst>
          </p:cNvPr>
          <p:cNvSpPr txBox="1"/>
          <p:nvPr/>
        </p:nvSpPr>
        <p:spPr>
          <a:xfrm>
            <a:off x="542925" y="5848350"/>
            <a:ext cx="108870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
        <p:nvSpPr>
          <p:cNvPr id="4" name="TextBox 3">
            <a:extLst>
              <a:ext uri="{FF2B5EF4-FFF2-40B4-BE49-F238E27FC236}">
                <a16:creationId xmlns:a16="http://schemas.microsoft.com/office/drawing/2014/main" id="{A6C50933-2EF7-46B6-855E-C303BB957BA3}"/>
              </a:ext>
            </a:extLst>
          </p:cNvPr>
          <p:cNvSpPr txBox="1"/>
          <p:nvPr/>
        </p:nvSpPr>
        <p:spPr>
          <a:xfrm>
            <a:off x="746051" y="120679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Floating Objects</a:t>
            </a:r>
          </a:p>
        </p:txBody>
      </p:sp>
      <p:sp>
        <p:nvSpPr>
          <p:cNvPr id="6" name="TextBox 5">
            <a:extLst>
              <a:ext uri="{FF2B5EF4-FFF2-40B4-BE49-F238E27FC236}">
                <a16:creationId xmlns:a16="http://schemas.microsoft.com/office/drawing/2014/main" id="{31A76DDD-57D0-42AA-BD95-2EB2F78E5A4E}"/>
              </a:ext>
            </a:extLst>
          </p:cNvPr>
          <p:cNvSpPr txBox="1"/>
          <p:nvPr/>
        </p:nvSpPr>
        <p:spPr>
          <a:xfrm>
            <a:off x="7738066" y="1287647"/>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Sinking Objects</a:t>
            </a:r>
          </a:p>
        </p:txBody>
      </p:sp>
      <p:pic>
        <p:nvPicPr>
          <p:cNvPr id="7" name="Picture 7" descr="Various objects under buoyant Force. &#10;Level of sinking is determined by the density of the object.">
            <a:extLst>
              <a:ext uri="{FF2B5EF4-FFF2-40B4-BE49-F238E27FC236}">
                <a16:creationId xmlns:a16="http://schemas.microsoft.com/office/drawing/2014/main" id="{C3C25B3D-F643-444B-9A80-DFA07C2CC834}"/>
              </a:ext>
            </a:extLst>
          </p:cNvPr>
          <p:cNvPicPr>
            <a:picLocks noChangeAspect="1"/>
          </p:cNvPicPr>
          <p:nvPr/>
        </p:nvPicPr>
        <p:blipFill>
          <a:blip r:embed="rId2"/>
          <a:stretch>
            <a:fillRect/>
          </a:stretch>
        </p:blipFill>
        <p:spPr>
          <a:xfrm>
            <a:off x="4175051" y="1210728"/>
            <a:ext cx="2743200" cy="2380915"/>
          </a:xfrm>
          <a:prstGeom prst="rect">
            <a:avLst/>
          </a:prstGeom>
        </p:spPr>
      </p:pic>
      <p:sp>
        <p:nvSpPr>
          <p:cNvPr id="8" name="TextBox 7">
            <a:extLst>
              <a:ext uri="{FF2B5EF4-FFF2-40B4-BE49-F238E27FC236}">
                <a16:creationId xmlns:a16="http://schemas.microsoft.com/office/drawing/2014/main" id="{4F770669-A613-495E-8EE5-EA26F8614D7E}"/>
              </a:ext>
            </a:extLst>
          </p:cNvPr>
          <p:cNvSpPr txBox="1"/>
          <p:nvPr/>
        </p:nvSpPr>
        <p:spPr>
          <a:xfrm>
            <a:off x="4175051" y="3829493"/>
            <a:ext cx="27432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Floating  </a:t>
            </a:r>
            <a:endParaRPr lang="en-US" b="1" dirty="0">
              <a:ea typeface="+mn-lt"/>
              <a:cs typeface="+mn-lt"/>
            </a:endParaRPr>
          </a:p>
          <a:p>
            <a:r>
              <a:rPr lang="en-US" dirty="0" err="1"/>
              <a:t>ρo</a:t>
            </a:r>
            <a:r>
              <a:rPr lang="en-US" dirty="0"/>
              <a:t>/</a:t>
            </a:r>
            <a:r>
              <a:rPr lang="en-US" dirty="0" err="1"/>
              <a:t>ρl</a:t>
            </a:r>
            <a:r>
              <a:rPr lang="en-US" dirty="0"/>
              <a:t>=V(in)/Vo</a:t>
            </a:r>
            <a:endParaRPr lang="en-US" b="1" dirty="0">
              <a:ea typeface="+mn-lt"/>
              <a:cs typeface="+mn-lt"/>
            </a:endParaRPr>
          </a:p>
          <a:p>
            <a:r>
              <a:rPr lang="en-US" dirty="0" err="1">
                <a:ea typeface="+mn-lt"/>
                <a:cs typeface="+mn-lt"/>
              </a:rPr>
              <a:t>ρo</a:t>
            </a:r>
            <a:r>
              <a:rPr lang="en-US" dirty="0">
                <a:ea typeface="+mn-lt"/>
                <a:cs typeface="+mn-lt"/>
              </a:rPr>
              <a:t>/</a:t>
            </a:r>
            <a:r>
              <a:rPr lang="en-US" dirty="0" err="1">
                <a:ea typeface="+mn-lt"/>
                <a:cs typeface="+mn-lt"/>
              </a:rPr>
              <a:t>ρl</a:t>
            </a:r>
            <a:r>
              <a:rPr lang="en-US" dirty="0">
                <a:ea typeface="+mn-lt"/>
                <a:cs typeface="+mn-lt"/>
              </a:rPr>
              <a:t>=h(in)/ho</a:t>
            </a:r>
            <a:endParaRPr lang="en-US" b="1" dirty="0">
              <a:ea typeface="+mn-lt"/>
              <a:cs typeface="+mn-lt"/>
            </a:endParaRPr>
          </a:p>
          <a:p>
            <a:endParaRPr lang="en-US" dirty="0"/>
          </a:p>
          <a:p>
            <a:r>
              <a:rPr lang="en-US" dirty="0">
                <a:cs typeface="Calibri"/>
              </a:rPr>
              <a:t>Sinking</a:t>
            </a:r>
            <a:endParaRPr lang="en-US" dirty="0"/>
          </a:p>
          <a:p>
            <a:r>
              <a:rPr lang="en-US" dirty="0"/>
              <a:t>Apparent Weight = mg – FB</a:t>
            </a:r>
          </a:p>
          <a:p>
            <a:r>
              <a:rPr lang="en-US" dirty="0">
                <a:ea typeface="+mn-lt"/>
                <a:cs typeface="+mn-lt"/>
              </a:rPr>
              <a:t>FB= </a:t>
            </a:r>
            <a:r>
              <a:rPr lang="en-US" dirty="0" err="1">
                <a:ea typeface="+mn-lt"/>
                <a:cs typeface="+mn-lt"/>
              </a:rPr>
              <a:t>Wdisplaced</a:t>
            </a:r>
            <a:r>
              <a:rPr lang="en-US" dirty="0">
                <a:ea typeface="+mn-lt"/>
                <a:cs typeface="+mn-lt"/>
              </a:rPr>
              <a:t> </a:t>
            </a:r>
          </a:p>
          <a:p>
            <a:r>
              <a:rPr lang="en-US" dirty="0">
                <a:ea typeface="+mn-lt"/>
                <a:cs typeface="+mn-lt"/>
              </a:rPr>
              <a:t>FB=ρ(liquid) V(object) g</a:t>
            </a:r>
            <a:endParaRPr lang="en-US" dirty="0">
              <a:cs typeface="Calibri"/>
            </a:endParaRPr>
          </a:p>
        </p:txBody>
      </p:sp>
      <p:sp>
        <p:nvSpPr>
          <p:cNvPr id="9" name="TextBox 8">
            <a:extLst>
              <a:ext uri="{FF2B5EF4-FFF2-40B4-BE49-F238E27FC236}">
                <a16:creationId xmlns:a16="http://schemas.microsoft.com/office/drawing/2014/main" id="{3EF26A0D-6834-4F2E-8A62-1EC66BCEDC81}"/>
              </a:ext>
            </a:extLst>
          </p:cNvPr>
          <p:cNvSpPr txBox="1"/>
          <p:nvPr/>
        </p:nvSpPr>
        <p:spPr>
          <a:xfrm>
            <a:off x="348438" y="1774973"/>
            <a:ext cx="3682408"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Q1) 0.12 kg cork with 0.05 m</a:t>
            </a:r>
            <a:r>
              <a:rPr lang="en-US" baseline="30000" dirty="0"/>
              <a:t>3</a:t>
            </a:r>
            <a:r>
              <a:rPr lang="en-US" dirty="0"/>
              <a:t> Volume is floating inside water. What is the volume inside the water? </a:t>
            </a:r>
          </a:p>
          <a:p>
            <a:endParaRPr lang="en-US" dirty="0">
              <a:cs typeface="Calibri"/>
            </a:endParaRPr>
          </a:p>
          <a:p>
            <a:r>
              <a:rPr lang="en-US" dirty="0">
                <a:cs typeface="Calibri"/>
              </a:rPr>
              <a:t>Q2) </a:t>
            </a:r>
            <a:r>
              <a:rPr lang="en-US" dirty="0">
                <a:ea typeface="+mn-lt"/>
                <a:cs typeface="+mn-lt"/>
              </a:rPr>
              <a:t>A piece of wood is in sea water. What is the density of the log if 60% of the log is inside the water? </a:t>
            </a:r>
          </a:p>
          <a:p>
            <a:r>
              <a:rPr lang="en-US" dirty="0">
                <a:ea typeface="+mn-lt"/>
                <a:cs typeface="+mn-lt"/>
              </a:rPr>
              <a:t>(salt water density is 1030 kg/m</a:t>
            </a:r>
            <a:r>
              <a:rPr lang="en-US" baseline="30000" dirty="0">
                <a:ea typeface="+mn-lt"/>
                <a:cs typeface="+mn-lt"/>
              </a:rPr>
              <a:t>3</a:t>
            </a:r>
            <a:r>
              <a:rPr lang="en-US" dirty="0">
                <a:ea typeface="+mn-lt"/>
                <a:cs typeface="+mn-lt"/>
              </a:rPr>
              <a:t>)</a:t>
            </a:r>
          </a:p>
          <a:p>
            <a:endParaRPr lang="en-US" dirty="0">
              <a:cs typeface="Calibri"/>
            </a:endParaRPr>
          </a:p>
          <a:p>
            <a:r>
              <a:rPr lang="en-US" dirty="0">
                <a:cs typeface="Calibri"/>
              </a:rPr>
              <a:t>Q3) Watermelon is floating inside a liquid with 100% of its volume is inside. What is the condition for this float?</a:t>
            </a:r>
          </a:p>
        </p:txBody>
      </p:sp>
      <p:sp>
        <p:nvSpPr>
          <p:cNvPr id="10" name="TextBox 9">
            <a:extLst>
              <a:ext uri="{FF2B5EF4-FFF2-40B4-BE49-F238E27FC236}">
                <a16:creationId xmlns:a16="http://schemas.microsoft.com/office/drawing/2014/main" id="{D4783B31-E4E8-426F-B34A-17E89B01444C}"/>
              </a:ext>
            </a:extLst>
          </p:cNvPr>
          <p:cNvSpPr txBox="1"/>
          <p:nvPr/>
        </p:nvSpPr>
        <p:spPr>
          <a:xfrm>
            <a:off x="7615128" y="1776080"/>
            <a:ext cx="4001382" cy="40677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Q4) 7 kg Iron is placed inside water. What is the normal force acted on it? (Density of Iron is 7900 kg/m</a:t>
            </a:r>
            <a:r>
              <a:rPr lang="en-US" baseline="30000" dirty="0"/>
              <a:t>3</a:t>
            </a:r>
            <a:r>
              <a:rPr lang="en-US" dirty="0"/>
              <a:t>)</a:t>
            </a:r>
          </a:p>
          <a:p>
            <a:r>
              <a:rPr lang="en-US" dirty="0">
                <a:cs typeface="Calibri"/>
              </a:rPr>
              <a:t>A) Find its weight</a:t>
            </a:r>
          </a:p>
          <a:p>
            <a:r>
              <a:rPr lang="en-US" dirty="0">
                <a:cs typeface="Calibri"/>
              </a:rPr>
              <a:t>B) Find its volume</a:t>
            </a:r>
          </a:p>
          <a:p>
            <a:r>
              <a:rPr lang="en-US" dirty="0">
                <a:cs typeface="Calibri"/>
              </a:rPr>
              <a:t>C) Find FB and Apparent Weight</a:t>
            </a:r>
          </a:p>
          <a:p>
            <a:endParaRPr lang="en-US" dirty="0">
              <a:cs typeface="Calibri"/>
            </a:endParaRPr>
          </a:p>
          <a:p>
            <a:r>
              <a:rPr lang="en-US" dirty="0">
                <a:cs typeface="Calibri"/>
              </a:rPr>
              <a:t>Q5) Aluminum with 0.2 m</a:t>
            </a:r>
            <a:r>
              <a:rPr lang="en-US" baseline="30000" dirty="0">
                <a:cs typeface="Calibri"/>
              </a:rPr>
              <a:t>3</a:t>
            </a:r>
            <a:r>
              <a:rPr lang="en-US" dirty="0">
                <a:cs typeface="Calibri"/>
              </a:rPr>
              <a:t> volume is placed inside the water on a triple beam scale. What is the tension on the wire that holds the aluminum. (Density of Aluminum is 2700 kg/m</a:t>
            </a:r>
            <a:r>
              <a:rPr lang="en-US" baseline="30000" dirty="0">
                <a:cs typeface="Calibri"/>
              </a:rPr>
              <a:t>3</a:t>
            </a:r>
            <a:r>
              <a:rPr lang="en-US" dirty="0">
                <a:cs typeface="Calibri"/>
              </a:rPr>
              <a:t>)</a:t>
            </a:r>
          </a:p>
          <a:p>
            <a:r>
              <a:rPr lang="en-US" dirty="0">
                <a:cs typeface="Calibri"/>
              </a:rPr>
              <a:t>A) Find its mass and its weight</a:t>
            </a:r>
          </a:p>
          <a:p>
            <a:r>
              <a:rPr lang="en-US" dirty="0">
                <a:cs typeface="Calibri"/>
              </a:rPr>
              <a:t>B) Find FB and Apparent weight</a:t>
            </a:r>
          </a:p>
        </p:txBody>
      </p:sp>
    </p:spTree>
    <p:extLst>
      <p:ext uri="{BB962C8B-B14F-4D97-AF65-F5344CB8AC3E}">
        <p14:creationId xmlns:p14="http://schemas.microsoft.com/office/powerpoint/2010/main" val="2242055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1C1A0-B503-4CE0-B5D7-200C8CD5EDC6}"/>
              </a:ext>
            </a:extLst>
          </p:cNvPr>
          <p:cNvSpPr>
            <a:spLocks noGrp="1"/>
          </p:cNvSpPr>
          <p:nvPr>
            <p:ph type="title"/>
          </p:nvPr>
        </p:nvSpPr>
        <p:spPr/>
        <p:txBody>
          <a:bodyPr/>
          <a:lstStyle/>
          <a:p>
            <a:r>
              <a:rPr lang="en-US" dirty="0">
                <a:cs typeface="Calibri Light"/>
              </a:rPr>
              <a:t>KEY STRATEGIES FOR BERNOUILLI'S EQUATION</a:t>
            </a:r>
            <a:endParaRPr lang="en-US" dirty="0"/>
          </a:p>
        </p:txBody>
      </p:sp>
      <p:sp>
        <p:nvSpPr>
          <p:cNvPr id="11" name="TextBox 10">
            <a:extLst>
              <a:ext uri="{FF2B5EF4-FFF2-40B4-BE49-F238E27FC236}">
                <a16:creationId xmlns:a16="http://schemas.microsoft.com/office/drawing/2014/main" id="{2FA35531-1085-414E-BDF3-02E84C74DCED}"/>
              </a:ext>
            </a:extLst>
          </p:cNvPr>
          <p:cNvSpPr txBox="1"/>
          <p:nvPr/>
        </p:nvSpPr>
        <p:spPr>
          <a:xfrm>
            <a:off x="743889" y="1422628"/>
            <a:ext cx="1039343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P1+ ½ ρ v1</a:t>
            </a:r>
            <a:r>
              <a:rPr lang="en-US" baseline="30000" dirty="0">
                <a:cs typeface="Calibri"/>
              </a:rPr>
              <a:t>2</a:t>
            </a:r>
            <a:r>
              <a:rPr lang="en-US" dirty="0">
                <a:cs typeface="Calibri"/>
              </a:rPr>
              <a:t> + ρgy1 = P2+ ½ ρ v2</a:t>
            </a:r>
            <a:r>
              <a:rPr lang="en-US" baseline="30000" dirty="0">
                <a:cs typeface="Calibri"/>
              </a:rPr>
              <a:t>2</a:t>
            </a:r>
            <a:r>
              <a:rPr lang="en-US" dirty="0">
                <a:cs typeface="Calibri"/>
              </a:rPr>
              <a:t> + ρgy1          Bernoulli’s equation  A1 v1 = A2 v2  continuity equation</a:t>
            </a:r>
            <a:endParaRPr lang="en-US" dirty="0"/>
          </a:p>
        </p:txBody>
      </p:sp>
      <p:sp>
        <p:nvSpPr>
          <p:cNvPr id="4" name="TextBox 3">
            <a:extLst>
              <a:ext uri="{FF2B5EF4-FFF2-40B4-BE49-F238E27FC236}">
                <a16:creationId xmlns:a16="http://schemas.microsoft.com/office/drawing/2014/main" id="{6627DFA0-7CF0-4BA6-8645-FD20F6BB8B4E}"/>
              </a:ext>
            </a:extLst>
          </p:cNvPr>
          <p:cNvSpPr txBox="1"/>
          <p:nvPr/>
        </p:nvSpPr>
        <p:spPr>
          <a:xfrm>
            <a:off x="799214" y="1880191"/>
            <a:ext cx="9769548"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Find two reference points with either different speeds, different heights or pressure</a:t>
            </a:r>
            <a:endParaRPr lang="en-US"/>
          </a:p>
          <a:p>
            <a:pPr marL="285750" indent="-285750">
              <a:buFont typeface="Arial"/>
              <a:buChar char="•"/>
            </a:pPr>
            <a:r>
              <a:rPr lang="en-US" dirty="0">
                <a:cs typeface="Calibri" panose="020F0502020204030204"/>
              </a:rPr>
              <a:t>Label them with the index 1 and index 2</a:t>
            </a:r>
          </a:p>
          <a:p>
            <a:pPr marL="285750" indent="-285750">
              <a:buFont typeface="Arial"/>
              <a:buChar char="•"/>
            </a:pPr>
            <a:r>
              <a:rPr lang="en-US" dirty="0">
                <a:cs typeface="Calibri" panose="020F0502020204030204"/>
              </a:rPr>
              <a:t>From the word problem and/or graph identify P1, v1, y1, P2,v2,y2</a:t>
            </a:r>
          </a:p>
          <a:p>
            <a:pPr marL="285750" indent="-285750">
              <a:buFont typeface="Arial"/>
              <a:buChar char="•"/>
            </a:pPr>
            <a:r>
              <a:rPr lang="en-US" dirty="0">
                <a:cs typeface="Calibri" panose="020F0502020204030204"/>
              </a:rPr>
              <a:t>Identify your unknown</a:t>
            </a:r>
          </a:p>
          <a:p>
            <a:pPr marL="285750" indent="-285750">
              <a:buFont typeface="Arial"/>
              <a:buChar char="•"/>
            </a:pPr>
            <a:r>
              <a:rPr lang="en-US" dirty="0">
                <a:cs typeface="Calibri" panose="020F0502020204030204"/>
              </a:rPr>
              <a:t>Write the </a:t>
            </a:r>
            <a:r>
              <a:rPr lang="en-US" dirty="0" err="1">
                <a:cs typeface="Calibri" panose="020F0502020204030204"/>
              </a:rPr>
              <a:t>Bernouilli's</a:t>
            </a:r>
            <a:r>
              <a:rPr lang="en-US" dirty="0">
                <a:cs typeface="Calibri" panose="020F0502020204030204"/>
              </a:rPr>
              <a:t> equation and solve for the unknown using the numbers given in the problem</a:t>
            </a:r>
          </a:p>
          <a:p>
            <a:r>
              <a:rPr lang="en-US" dirty="0">
                <a:cs typeface="Calibri" panose="020F0502020204030204"/>
              </a:rPr>
              <a:t>SPECIAL CASES</a:t>
            </a:r>
          </a:p>
          <a:p>
            <a:pPr marL="285750" indent="-285750">
              <a:buFont typeface="Arial"/>
              <a:buChar char="•"/>
            </a:pPr>
            <a:r>
              <a:rPr lang="en-US" dirty="0">
                <a:ea typeface="+mn-lt"/>
                <a:cs typeface="+mn-lt"/>
              </a:rPr>
              <a:t>If the pressure difference is asked, solve for either P2-P1 of P1-P2</a:t>
            </a:r>
          </a:p>
          <a:p>
            <a:pPr marL="285750" indent="-285750">
              <a:buFont typeface="Arial"/>
              <a:buChar char="•"/>
            </a:pPr>
            <a:r>
              <a:rPr lang="en-US" dirty="0">
                <a:cs typeface="Calibri" panose="020F0502020204030204"/>
              </a:rPr>
              <a:t>If pipe is vertical y1=y2, cross them out</a:t>
            </a:r>
            <a:endParaRPr lang="en-US" dirty="0"/>
          </a:p>
          <a:p>
            <a:pPr marL="285750" indent="-285750">
              <a:buFont typeface="Arial"/>
              <a:buChar char="•"/>
            </a:pPr>
            <a:r>
              <a:rPr lang="en-US" dirty="0">
                <a:cs typeface="Calibri" panose="020F0502020204030204"/>
              </a:rPr>
              <a:t>If both sides are open to air P1=P2, cross them out</a:t>
            </a:r>
          </a:p>
          <a:p>
            <a:pPr marL="285750" indent="-285750">
              <a:buFont typeface="Arial"/>
              <a:buChar char="•"/>
            </a:pPr>
            <a:r>
              <a:rPr lang="en-US" dirty="0">
                <a:cs typeface="Calibri" panose="020F0502020204030204"/>
              </a:rPr>
              <a:t>If the pipe size doesn't change, v1=v2 cross them out</a:t>
            </a:r>
          </a:p>
        </p:txBody>
      </p:sp>
      <p:pic>
        <p:nvPicPr>
          <p:cNvPr id="5" name="Picture 5" descr="Pressure difference between two sides of an airplane wing on a sailboat produces Force. Pressure difference is caused by velocity difference.">
            <a:extLst>
              <a:ext uri="{FF2B5EF4-FFF2-40B4-BE49-F238E27FC236}">
                <a16:creationId xmlns:a16="http://schemas.microsoft.com/office/drawing/2014/main" id="{8A8812EF-56E0-451E-B01C-A1299BC651AF}"/>
              </a:ext>
            </a:extLst>
          </p:cNvPr>
          <p:cNvPicPr>
            <a:picLocks noChangeAspect="1"/>
          </p:cNvPicPr>
          <p:nvPr/>
        </p:nvPicPr>
        <p:blipFill>
          <a:blip r:embed="rId2"/>
          <a:stretch>
            <a:fillRect/>
          </a:stretch>
        </p:blipFill>
        <p:spPr>
          <a:xfrm>
            <a:off x="3705446" y="4940156"/>
            <a:ext cx="2743200" cy="1514246"/>
          </a:xfrm>
          <a:prstGeom prst="rect">
            <a:avLst/>
          </a:prstGeom>
        </p:spPr>
      </p:pic>
      <p:pic>
        <p:nvPicPr>
          <p:cNvPr id="6" name="Picture 6" descr="Various applications of Bernouilli's equation. ">
            <a:extLst>
              <a:ext uri="{FF2B5EF4-FFF2-40B4-BE49-F238E27FC236}">
                <a16:creationId xmlns:a16="http://schemas.microsoft.com/office/drawing/2014/main" id="{1BA8464E-7867-4119-BCB3-C632CCB32229}"/>
              </a:ext>
            </a:extLst>
          </p:cNvPr>
          <p:cNvPicPr>
            <a:picLocks noChangeAspect="1"/>
          </p:cNvPicPr>
          <p:nvPr/>
        </p:nvPicPr>
        <p:blipFill>
          <a:blip r:embed="rId3"/>
          <a:stretch>
            <a:fillRect/>
          </a:stretch>
        </p:blipFill>
        <p:spPr>
          <a:xfrm>
            <a:off x="834656" y="5695162"/>
            <a:ext cx="2743200" cy="907999"/>
          </a:xfrm>
          <a:prstGeom prst="rect">
            <a:avLst/>
          </a:prstGeom>
        </p:spPr>
      </p:pic>
      <p:pic>
        <p:nvPicPr>
          <p:cNvPr id="8" name="Picture 8" descr="You may measure the speed of air flow using a manometer. Height difference gives the velocity.">
            <a:extLst>
              <a:ext uri="{FF2B5EF4-FFF2-40B4-BE49-F238E27FC236}">
                <a16:creationId xmlns:a16="http://schemas.microsoft.com/office/drawing/2014/main" id="{47F7C442-1848-4612-BA22-447828954A0B}"/>
              </a:ext>
            </a:extLst>
          </p:cNvPr>
          <p:cNvPicPr>
            <a:picLocks noChangeAspect="1"/>
          </p:cNvPicPr>
          <p:nvPr/>
        </p:nvPicPr>
        <p:blipFill>
          <a:blip r:embed="rId4"/>
          <a:stretch>
            <a:fillRect/>
          </a:stretch>
        </p:blipFill>
        <p:spPr>
          <a:xfrm>
            <a:off x="834656" y="4788022"/>
            <a:ext cx="2743200" cy="897026"/>
          </a:xfrm>
          <a:prstGeom prst="rect">
            <a:avLst/>
          </a:prstGeom>
        </p:spPr>
      </p:pic>
      <p:pic>
        <p:nvPicPr>
          <p:cNvPr id="9" name="Picture 11" descr="Height difference generates velocity at the bottom. Velocity at the top is near zero.">
            <a:extLst>
              <a:ext uri="{FF2B5EF4-FFF2-40B4-BE49-F238E27FC236}">
                <a16:creationId xmlns:a16="http://schemas.microsoft.com/office/drawing/2014/main" id="{04E91AEF-6B89-4203-8D0A-66B491A95BF3}"/>
              </a:ext>
            </a:extLst>
          </p:cNvPr>
          <p:cNvPicPr>
            <a:picLocks noChangeAspect="1"/>
          </p:cNvPicPr>
          <p:nvPr/>
        </p:nvPicPr>
        <p:blipFill>
          <a:blip r:embed="rId5"/>
          <a:stretch>
            <a:fillRect/>
          </a:stretch>
        </p:blipFill>
        <p:spPr>
          <a:xfrm>
            <a:off x="9270972" y="3453809"/>
            <a:ext cx="2359893" cy="3299638"/>
          </a:xfrm>
          <a:prstGeom prst="rect">
            <a:avLst/>
          </a:prstGeom>
        </p:spPr>
      </p:pic>
      <p:pic>
        <p:nvPicPr>
          <p:cNvPr id="12" name="Picture 12" descr="Velocity difference between two points generates pressure difference. Pressure difference causes external Force.">
            <a:extLst>
              <a:ext uri="{FF2B5EF4-FFF2-40B4-BE49-F238E27FC236}">
                <a16:creationId xmlns:a16="http://schemas.microsoft.com/office/drawing/2014/main" id="{18BF7B84-097C-464E-823C-6B6FF333F486}"/>
              </a:ext>
            </a:extLst>
          </p:cNvPr>
          <p:cNvPicPr>
            <a:picLocks noChangeAspect="1"/>
          </p:cNvPicPr>
          <p:nvPr/>
        </p:nvPicPr>
        <p:blipFill>
          <a:blip r:embed="rId6"/>
          <a:stretch>
            <a:fillRect/>
          </a:stretch>
        </p:blipFill>
        <p:spPr>
          <a:xfrm>
            <a:off x="6780028" y="4519023"/>
            <a:ext cx="2007782" cy="1851464"/>
          </a:xfrm>
          <a:prstGeom prst="rect">
            <a:avLst/>
          </a:prstGeom>
        </p:spPr>
      </p:pic>
    </p:spTree>
    <p:extLst>
      <p:ext uri="{BB962C8B-B14F-4D97-AF65-F5344CB8AC3E}">
        <p14:creationId xmlns:p14="http://schemas.microsoft.com/office/powerpoint/2010/main" val="10158574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62D6F-CD64-4D20-A19A-B3D433377400}"/>
              </a:ext>
            </a:extLst>
          </p:cNvPr>
          <p:cNvSpPr>
            <a:spLocks noGrp="1"/>
          </p:cNvSpPr>
          <p:nvPr>
            <p:ph type="title"/>
          </p:nvPr>
        </p:nvSpPr>
        <p:spPr/>
        <p:txBody>
          <a:bodyPr/>
          <a:lstStyle/>
          <a:p>
            <a:r>
              <a:rPr lang="en-US" dirty="0">
                <a:cs typeface="Calibri Light"/>
              </a:rPr>
              <a:t>CLASSWORK FOR BERNOUILLI'S EQUATION</a:t>
            </a:r>
          </a:p>
        </p:txBody>
      </p:sp>
      <p:sp>
        <p:nvSpPr>
          <p:cNvPr id="3" name="Content Placeholder 2">
            <a:extLst>
              <a:ext uri="{FF2B5EF4-FFF2-40B4-BE49-F238E27FC236}">
                <a16:creationId xmlns:a16="http://schemas.microsoft.com/office/drawing/2014/main" id="{A6B610E6-1C9E-4F6A-9600-232B503AE75E}"/>
              </a:ext>
            </a:extLst>
          </p:cNvPr>
          <p:cNvSpPr>
            <a:spLocks noGrp="1"/>
          </p:cNvSpPr>
          <p:nvPr>
            <p:ph idx="1"/>
          </p:nvPr>
        </p:nvSpPr>
        <p:spPr>
          <a:xfrm>
            <a:off x="637117" y="1328209"/>
            <a:ext cx="11277600" cy="4480553"/>
          </a:xfrm>
        </p:spPr>
        <p:txBody>
          <a:bodyPr vert="horz" lIns="91440" tIns="45720" rIns="91440" bIns="45720" rtlCol="0" anchor="t">
            <a:normAutofit fontScale="62500" lnSpcReduction="20000"/>
          </a:bodyPr>
          <a:lstStyle/>
          <a:p>
            <a:pPr marL="0" indent="0">
              <a:lnSpc>
                <a:spcPct val="120000"/>
              </a:lnSpc>
              <a:buNone/>
            </a:pPr>
            <a:r>
              <a:rPr lang="en-US" dirty="0">
                <a:ea typeface="+mn-lt"/>
                <a:cs typeface="+mn-lt"/>
              </a:rPr>
              <a:t>Q1) A water tank is 5 meters tall. At the base of the tank there is hole. What is the velocity of the water coming from the hole? Consider that the water speed at the top is negligible. </a:t>
            </a:r>
          </a:p>
          <a:p>
            <a:pPr marL="0" indent="0">
              <a:lnSpc>
                <a:spcPct val="120000"/>
              </a:lnSpc>
              <a:buNone/>
            </a:pPr>
            <a:endParaRPr lang="en-US" dirty="0">
              <a:ea typeface="+mn-lt"/>
              <a:cs typeface="+mn-lt"/>
            </a:endParaRPr>
          </a:p>
          <a:p>
            <a:pPr marL="0" indent="0">
              <a:lnSpc>
                <a:spcPct val="120000"/>
              </a:lnSpc>
              <a:buNone/>
            </a:pPr>
            <a:r>
              <a:rPr lang="en-US" dirty="0">
                <a:ea typeface="+mn-lt"/>
                <a:cs typeface="+mn-lt"/>
              </a:rPr>
              <a:t>Q2) Water is flowing from a wide vertical pipe with v=3 m/s. At one point the pipe narrows due to build up and as a result water’s velocity becomes v= 7 m/s. What is the pressure difference between the narrow point and wider point?</a:t>
            </a:r>
          </a:p>
          <a:p>
            <a:pPr marL="0" indent="0">
              <a:lnSpc>
                <a:spcPct val="120000"/>
              </a:lnSpc>
              <a:buNone/>
            </a:pPr>
            <a:endParaRPr lang="en-US" dirty="0">
              <a:ea typeface="+mn-lt"/>
              <a:cs typeface="+mn-lt"/>
            </a:endParaRPr>
          </a:p>
          <a:p>
            <a:pPr marL="0" indent="0">
              <a:lnSpc>
                <a:spcPct val="120000"/>
              </a:lnSpc>
              <a:buNone/>
            </a:pPr>
            <a:r>
              <a:rPr lang="en-US" dirty="0">
                <a:ea typeface="+mn-lt"/>
                <a:cs typeface="+mn-lt"/>
              </a:rPr>
              <a:t>Q3) Water is flowing from a Z-shaped tube with constant cross-sectional area. The height difference between the top and the bottom is 0.50 meters and water pressure at the top is 6000 Pa. What is the water pressure at the bottom?</a:t>
            </a:r>
          </a:p>
          <a:p>
            <a:pPr marL="0" indent="0">
              <a:lnSpc>
                <a:spcPct val="120000"/>
              </a:lnSpc>
              <a:buNone/>
            </a:pPr>
            <a:endParaRPr lang="en-US" dirty="0">
              <a:ea typeface="+mn-lt"/>
              <a:cs typeface="+mn-lt"/>
            </a:endParaRPr>
          </a:p>
          <a:p>
            <a:pPr marL="0" indent="0">
              <a:lnSpc>
                <a:spcPct val="120000"/>
              </a:lnSpc>
              <a:buNone/>
            </a:pPr>
            <a:r>
              <a:rPr lang="en-US" dirty="0">
                <a:ea typeface="+mn-lt"/>
                <a:cs typeface="+mn-lt"/>
              </a:rPr>
              <a:t>Q4) Water is flowing from a diagonal tube. At the ground level of the tube the speed of 4 m/s and the pressure is 70000Pa. What is the pressure in the tube 5 meters above the ground, if the water flows with speed of 6 m/s due to narrowing? Find the ratio of the areas at the bottom to the top</a:t>
            </a:r>
          </a:p>
          <a:p>
            <a:pPr marL="0" indent="0">
              <a:buNone/>
            </a:pPr>
            <a:endParaRPr lang="en-US" dirty="0">
              <a:cs typeface="Calibri"/>
            </a:endParaRPr>
          </a:p>
        </p:txBody>
      </p:sp>
    </p:spTree>
    <p:extLst>
      <p:ext uri="{BB962C8B-B14F-4D97-AF65-F5344CB8AC3E}">
        <p14:creationId xmlns:p14="http://schemas.microsoft.com/office/powerpoint/2010/main" val="398934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5FFD8-77A7-4E06-88AF-60D939514BA4}"/>
              </a:ext>
            </a:extLst>
          </p:cNvPr>
          <p:cNvSpPr>
            <a:spLocks noGrp="1"/>
          </p:cNvSpPr>
          <p:nvPr>
            <p:ph type="title"/>
          </p:nvPr>
        </p:nvSpPr>
        <p:spPr/>
        <p:txBody>
          <a:bodyPr/>
          <a:lstStyle/>
          <a:p>
            <a:r>
              <a:rPr lang="en-US" dirty="0">
                <a:cs typeface="Calibri Light"/>
              </a:rPr>
              <a:t>REFERENCES</a:t>
            </a:r>
            <a:endParaRPr lang="en-US" dirty="0"/>
          </a:p>
        </p:txBody>
      </p:sp>
      <p:sp>
        <p:nvSpPr>
          <p:cNvPr id="4" name="Content Placeholder 2">
            <a:extLst>
              <a:ext uri="{FF2B5EF4-FFF2-40B4-BE49-F238E27FC236}">
                <a16:creationId xmlns:a16="http://schemas.microsoft.com/office/drawing/2014/main" id="{A8E6678A-F4C1-4CF6-950B-AF40AC862080}"/>
              </a:ext>
            </a:extLst>
          </p:cNvPr>
          <p:cNvSpPr>
            <a:spLocks noGrp="1"/>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ea typeface="+mn-lt"/>
                <a:cs typeface="+mn-lt"/>
              </a:rPr>
              <a:t>Slide 1-6-12 Open Stax College Physics online textbook</a:t>
            </a:r>
          </a:p>
          <a:p>
            <a:r>
              <a:rPr lang="en-US" dirty="0">
                <a:ea typeface="+mn-lt"/>
                <a:cs typeface="+mn-lt"/>
              </a:rPr>
              <a:t>Slide 7: Gen-Ed-Phys-I Workbook by </a:t>
            </a:r>
            <a:r>
              <a:rPr lang="en-US" dirty="0" err="1">
                <a:ea typeface="+mn-lt"/>
                <a:cs typeface="+mn-lt"/>
              </a:rPr>
              <a:t>M.Tabanli</a:t>
            </a:r>
            <a:r>
              <a:rPr lang="en-US" dirty="0">
                <a:ea typeface="+mn-lt"/>
                <a:cs typeface="+mn-lt"/>
              </a:rPr>
              <a:t> and J. Meenu and Open Stax College Physics online textbook</a:t>
            </a:r>
          </a:p>
          <a:p>
            <a:r>
              <a:rPr lang="en-US" dirty="0">
                <a:ea typeface="+mn-lt"/>
                <a:cs typeface="+mn-lt"/>
              </a:rPr>
              <a:t>Slides 8-9-10 Screenshot from PhET Interactive Simulations University of Colorado Boulder</a:t>
            </a:r>
          </a:p>
          <a:p>
            <a:r>
              <a:rPr lang="en-US" dirty="0">
                <a:ea typeface="+mn-lt"/>
                <a:cs typeface="+mn-lt"/>
              </a:rPr>
              <a:t>Slide 11: Adobe id= 196756658 Buoyant force, illustrative educational physics </a:t>
            </a:r>
            <a:r>
              <a:rPr lang="en-US" dirty="0" err="1">
                <a:ea typeface="+mn-lt"/>
                <a:cs typeface="+mn-lt"/>
              </a:rPr>
              <a:t>diagram.By</a:t>
            </a:r>
            <a:r>
              <a:rPr lang="en-US" dirty="0">
                <a:ea typeface="+mn-lt"/>
                <a:cs typeface="+mn-lt"/>
              </a:rPr>
              <a:t> </a:t>
            </a:r>
            <a:r>
              <a:rPr lang="en-US" dirty="0" err="1">
                <a:ea typeface="+mn-lt"/>
                <a:cs typeface="+mn-lt"/>
              </a:rPr>
              <a:t>VectorMine</a:t>
            </a:r>
          </a:p>
          <a:p>
            <a:endParaRPr lang="en-US" dirty="0">
              <a:ea typeface="+mn-lt"/>
              <a:cs typeface="+mn-lt"/>
            </a:endParaRPr>
          </a:p>
          <a:p>
            <a:endParaRPr lang="en-US" dirty="0">
              <a:cs typeface="Calibri"/>
            </a:endParaRPr>
          </a:p>
        </p:txBody>
      </p:sp>
    </p:spTree>
    <p:extLst>
      <p:ext uri="{BB962C8B-B14F-4D97-AF65-F5344CB8AC3E}">
        <p14:creationId xmlns:p14="http://schemas.microsoft.com/office/powerpoint/2010/main" val="1643488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10E9C-2538-411F-8605-ED1321F9FA2D}"/>
              </a:ext>
            </a:extLst>
          </p:cNvPr>
          <p:cNvSpPr>
            <a:spLocks noGrp="1"/>
          </p:cNvSpPr>
          <p:nvPr>
            <p:ph type="title"/>
          </p:nvPr>
        </p:nvSpPr>
        <p:spPr>
          <a:xfrm>
            <a:off x="914400" y="1979966"/>
            <a:ext cx="2628900" cy="2547257"/>
          </a:xfrm>
          <a:noFill/>
        </p:spPr>
        <p:txBody>
          <a:bodyPr vert="horz" lIns="91440" tIns="45720" rIns="91440" bIns="45720" rtlCol="0" anchor="ctr">
            <a:normAutofit/>
          </a:bodyPr>
          <a:lstStyle/>
          <a:p>
            <a:pPr algn="ctr"/>
            <a:r>
              <a:rPr lang="en-US" sz="3600">
                <a:solidFill>
                  <a:srgbClr val="FFFFFF"/>
                </a:solidFill>
              </a:rPr>
              <a:t>Learning </a:t>
            </a:r>
            <a:br>
              <a:rPr lang="en-US" sz="3600">
                <a:solidFill>
                  <a:srgbClr val="FFFFFF"/>
                </a:solidFill>
                <a:cs typeface="Calibri Light"/>
              </a:rPr>
            </a:br>
            <a:r>
              <a:rPr lang="en-US" sz="3600">
                <a:solidFill>
                  <a:srgbClr val="FFFFFF"/>
                </a:solidFill>
              </a:rPr>
              <a:t>Outcomes</a:t>
            </a:r>
            <a:endParaRPr lang="en-US"/>
          </a:p>
        </p:txBody>
      </p:sp>
      <p:graphicFrame>
        <p:nvGraphicFramePr>
          <p:cNvPr id="4" name="Table 3">
            <a:extLst>
              <a:ext uri="{FF2B5EF4-FFF2-40B4-BE49-F238E27FC236}">
                <a16:creationId xmlns:a16="http://schemas.microsoft.com/office/drawing/2014/main" id="{F640CEE1-B1B3-4F63-A4EC-EEA2DCDFEB30}"/>
              </a:ext>
            </a:extLst>
          </p:cNvPr>
          <p:cNvGraphicFramePr>
            <a:graphicFrameLocks noGrp="1"/>
          </p:cNvGraphicFramePr>
          <p:nvPr>
            <p:extLst>
              <p:ext uri="{D42A27DB-BD31-4B8C-83A1-F6EECF244321}">
                <p14:modId xmlns:p14="http://schemas.microsoft.com/office/powerpoint/2010/main" val="1727918770"/>
              </p:ext>
            </p:extLst>
          </p:nvPr>
        </p:nvGraphicFramePr>
        <p:xfrm>
          <a:off x="4552950" y="552450"/>
          <a:ext cx="7298227" cy="5405354"/>
        </p:xfrm>
        <a:graphic>
          <a:graphicData uri="http://schemas.openxmlformats.org/drawingml/2006/table">
            <a:tbl>
              <a:tblPr firstRow="1" bandRow="1">
                <a:solidFill>
                  <a:srgbClr val="F7F7F7"/>
                </a:solidFill>
                <a:tableStyleId>{69012ECD-51FC-41F1-AA8D-1B2483CD663E}</a:tableStyleId>
              </a:tblPr>
              <a:tblGrid>
                <a:gridCol w="7298227">
                  <a:extLst>
                    <a:ext uri="{9D8B030D-6E8A-4147-A177-3AD203B41FA5}">
                      <a16:colId xmlns:a16="http://schemas.microsoft.com/office/drawing/2014/main" val="603648281"/>
                    </a:ext>
                  </a:extLst>
                </a:gridCol>
              </a:tblGrid>
              <a:tr h="5405354">
                <a:tc>
                  <a:txBody>
                    <a:bodyPr/>
                    <a:lstStyle/>
                    <a:p>
                      <a:pPr marL="0" lvl="0" indent="0" algn="l">
                        <a:lnSpc>
                          <a:spcPct val="100000"/>
                        </a:lnSpc>
                        <a:spcBef>
                          <a:spcPts val="0"/>
                        </a:spcBef>
                        <a:spcAft>
                          <a:spcPts val="0"/>
                        </a:spcAft>
                        <a:buNone/>
                      </a:pPr>
                      <a:r>
                        <a:rPr lang="en-US" sz="2000" b="0" i="0" u="none" strike="noStrike" cap="none" spc="60" noProof="0" dirty="0">
                          <a:solidFill>
                            <a:schemeClr val="tx1"/>
                          </a:solidFill>
                          <a:latin typeface="Calibri"/>
                        </a:rPr>
                        <a:t>Define heat as transfer of energy.</a:t>
                      </a:r>
                      <a:endParaRPr lang="en-US" sz="2000" b="0" i="0" u="none" strike="noStrike" cap="none" spc="60" noProof="0" dirty="0">
                        <a:solidFill>
                          <a:schemeClr val="tx1"/>
                        </a:solidFill>
                      </a:endParaRPr>
                    </a:p>
                    <a:p>
                      <a:pPr marL="0" lvl="0" indent="0" algn="l">
                        <a:lnSpc>
                          <a:spcPct val="100000"/>
                        </a:lnSpc>
                        <a:spcBef>
                          <a:spcPts val="0"/>
                        </a:spcBef>
                        <a:spcAft>
                          <a:spcPts val="0"/>
                        </a:spcAft>
                        <a:buNone/>
                      </a:pPr>
                      <a:r>
                        <a:rPr lang="en-US" sz="2000" b="0" i="0" u="none" strike="noStrike" cap="none" spc="60" noProof="0" dirty="0">
                          <a:solidFill>
                            <a:schemeClr val="tx1"/>
                          </a:solidFill>
                          <a:latin typeface="Calibri"/>
                        </a:rPr>
                        <a:t>Calculate equilibrium temperature after heat transfer between two objects without phase change</a:t>
                      </a:r>
                      <a:endParaRPr lang="en-US" dirty="0">
                        <a:solidFill>
                          <a:schemeClr val="tx1"/>
                        </a:solidFill>
                      </a:endParaRPr>
                    </a:p>
                    <a:p>
                      <a:pPr marL="0" lvl="0" indent="0" algn="l">
                        <a:lnSpc>
                          <a:spcPct val="100000"/>
                        </a:lnSpc>
                        <a:spcBef>
                          <a:spcPts val="0"/>
                        </a:spcBef>
                        <a:spcAft>
                          <a:spcPts val="0"/>
                        </a:spcAft>
                        <a:buNone/>
                      </a:pPr>
                      <a:r>
                        <a:rPr lang="en-US" sz="2000" b="0" i="0" u="none" strike="noStrike" cap="none" spc="60" noProof="0" dirty="0">
                          <a:solidFill>
                            <a:schemeClr val="tx1"/>
                          </a:solidFill>
                          <a:latin typeface="Calibri"/>
                        </a:rPr>
                        <a:t>State energy conservation after heat transfer between many objects with or without phase change</a:t>
                      </a:r>
                    </a:p>
                    <a:p>
                      <a:pPr marL="0" lvl="0" indent="0" algn="l">
                        <a:lnSpc>
                          <a:spcPct val="100000"/>
                        </a:lnSpc>
                        <a:spcBef>
                          <a:spcPts val="0"/>
                        </a:spcBef>
                        <a:spcAft>
                          <a:spcPts val="0"/>
                        </a:spcAft>
                        <a:buNone/>
                      </a:pPr>
                      <a:r>
                        <a:rPr lang="en-US" sz="2000" b="0" i="0" u="none" strike="noStrike" cap="none" spc="60" noProof="0" dirty="0">
                          <a:solidFill>
                            <a:schemeClr val="tx1"/>
                          </a:solidFill>
                          <a:latin typeface="Calibri"/>
                        </a:rPr>
                        <a:t>Calculate thermal conductivity.</a:t>
                      </a:r>
                      <a:endParaRPr lang="en-US" dirty="0">
                        <a:solidFill>
                          <a:schemeClr val="tx1"/>
                        </a:solidFill>
                      </a:endParaRPr>
                    </a:p>
                    <a:p>
                      <a:pPr marL="0" lvl="0" indent="0" algn="l">
                        <a:lnSpc>
                          <a:spcPct val="100000"/>
                        </a:lnSpc>
                        <a:spcBef>
                          <a:spcPts val="0"/>
                        </a:spcBef>
                        <a:spcAft>
                          <a:spcPts val="0"/>
                        </a:spcAft>
                        <a:buNone/>
                      </a:pPr>
                      <a:r>
                        <a:rPr lang="en-US" sz="2000" b="0" i="0" u="none" strike="noStrike" cap="none" spc="60" noProof="0" dirty="0">
                          <a:solidFill>
                            <a:schemeClr val="tx1"/>
                          </a:solidFill>
                          <a:latin typeface="Calibri"/>
                        </a:rPr>
                        <a:t>Calculate total heat transfer between a cold reservoir and hot reservoir</a:t>
                      </a:r>
                    </a:p>
                    <a:p>
                      <a:pPr marL="0" lvl="0" indent="0" algn="l">
                        <a:lnSpc>
                          <a:spcPct val="100000"/>
                        </a:lnSpc>
                        <a:spcBef>
                          <a:spcPts val="0"/>
                        </a:spcBef>
                        <a:spcAft>
                          <a:spcPts val="0"/>
                        </a:spcAft>
                        <a:buNone/>
                      </a:pPr>
                      <a:r>
                        <a:rPr lang="en-US" sz="2000" b="0" i="0" u="none" strike="noStrike" cap="none" spc="60" noProof="0" dirty="0">
                          <a:solidFill>
                            <a:schemeClr val="tx1"/>
                          </a:solidFill>
                          <a:latin typeface="Calibri"/>
                        </a:rPr>
                        <a:t>Discuss the method of heat transfer by convection.</a:t>
                      </a:r>
                      <a:endParaRPr lang="en-US" dirty="0">
                        <a:solidFill>
                          <a:schemeClr val="tx1"/>
                        </a:solidFill>
                      </a:endParaRPr>
                    </a:p>
                    <a:p>
                      <a:pPr marL="0" lvl="0" indent="0" algn="l">
                        <a:lnSpc>
                          <a:spcPct val="100000"/>
                        </a:lnSpc>
                        <a:spcBef>
                          <a:spcPts val="0"/>
                        </a:spcBef>
                        <a:spcAft>
                          <a:spcPts val="0"/>
                        </a:spcAft>
                        <a:buNone/>
                      </a:pPr>
                      <a:r>
                        <a:rPr lang="en-US" sz="2000" b="0" i="0" u="none" strike="noStrike" cap="none" spc="60" noProof="0" dirty="0">
                          <a:solidFill>
                            <a:schemeClr val="tx1"/>
                          </a:solidFill>
                          <a:latin typeface="Calibri"/>
                        </a:rPr>
                        <a:t>Calculate the radiation power of different materials.</a:t>
                      </a:r>
                      <a:endParaRPr lang="en-US" dirty="0">
                        <a:solidFill>
                          <a:schemeClr val="tx1"/>
                        </a:solidFill>
                      </a:endParaRPr>
                    </a:p>
                    <a:p>
                      <a:pPr marL="0" lvl="0" indent="0" algn="l">
                        <a:lnSpc>
                          <a:spcPct val="100000"/>
                        </a:lnSpc>
                        <a:spcBef>
                          <a:spcPts val="0"/>
                        </a:spcBef>
                        <a:spcAft>
                          <a:spcPts val="0"/>
                        </a:spcAft>
                        <a:buNone/>
                      </a:pPr>
                      <a:r>
                        <a:rPr lang="en-US" sz="2000" b="0" i="0" u="none" strike="noStrike" cap="none" spc="60" noProof="0" dirty="0">
                          <a:solidFill>
                            <a:schemeClr val="tx1"/>
                          </a:solidFill>
                          <a:latin typeface="Calibri"/>
                        </a:rPr>
                        <a:t>Establish the relationship between the area, temperature, power, emissivity for objects that are going through a process</a:t>
                      </a:r>
                    </a:p>
                    <a:p>
                      <a:pPr marL="0" lvl="0" indent="0" algn="l">
                        <a:lnSpc>
                          <a:spcPct val="100000"/>
                        </a:lnSpc>
                        <a:spcBef>
                          <a:spcPts val="0"/>
                        </a:spcBef>
                        <a:spcAft>
                          <a:spcPts val="0"/>
                        </a:spcAft>
                        <a:buNone/>
                      </a:pPr>
                      <a:endParaRPr lang="en-US" sz="2000" b="0" i="0" u="none" strike="noStrike" cap="none" spc="60" noProof="0" dirty="0">
                        <a:solidFill>
                          <a:schemeClr val="tx1"/>
                        </a:solidFill>
                        <a:latin typeface="Calibri"/>
                      </a:endParaRPr>
                    </a:p>
                    <a:p>
                      <a:pPr marL="342900" lvl="0" indent="-342900" algn="l">
                        <a:lnSpc>
                          <a:spcPct val="100000"/>
                        </a:lnSpc>
                        <a:spcBef>
                          <a:spcPts val="0"/>
                        </a:spcBef>
                        <a:spcAft>
                          <a:spcPts val="0"/>
                        </a:spcAft>
                        <a:buFont typeface="Arial"/>
                        <a:buChar char="•"/>
                      </a:pPr>
                      <a:endParaRPr lang="en-US" sz="2000" b="0" i="0" u="none" strike="noStrike" cap="none" spc="60" noProof="0" dirty="0">
                        <a:solidFill>
                          <a:schemeClr val="tx1"/>
                        </a:solidFill>
                      </a:endParaRPr>
                    </a:p>
                    <a:p>
                      <a:pPr marL="342900" lvl="0" indent="-342900" algn="l">
                        <a:lnSpc>
                          <a:spcPct val="100000"/>
                        </a:lnSpc>
                        <a:spcBef>
                          <a:spcPts val="0"/>
                        </a:spcBef>
                        <a:spcAft>
                          <a:spcPts val="0"/>
                        </a:spcAft>
                        <a:buFont typeface="Arial"/>
                        <a:buChar char="•"/>
                      </a:pPr>
                      <a:endParaRPr lang="en-US" sz="2100" b="0" i="0" u="none" strike="noStrike" cap="none" spc="60" noProof="0" dirty="0">
                        <a:solidFill>
                          <a:schemeClr val="tx1"/>
                        </a:solidFill>
                        <a:latin typeface="Calibri"/>
                      </a:endParaRPr>
                    </a:p>
                    <a:p>
                      <a:pPr marL="0" lvl="0" indent="0" algn="l">
                        <a:lnSpc>
                          <a:spcPct val="100000"/>
                        </a:lnSpc>
                        <a:spcBef>
                          <a:spcPts val="0"/>
                        </a:spcBef>
                        <a:spcAft>
                          <a:spcPts val="0"/>
                        </a:spcAft>
                        <a:buNone/>
                      </a:pPr>
                      <a:endParaRPr lang="en-US" sz="2100" b="0" i="0" u="none" strike="noStrike" cap="none" spc="60" noProof="0" dirty="0">
                        <a:solidFill>
                          <a:schemeClr val="tx1"/>
                        </a:solidFill>
                      </a:endParaRP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extLst>
                  <a:ext uri="{0D108BD9-81ED-4DB2-BD59-A6C34878D82A}">
                    <a16:rowId xmlns:a16="http://schemas.microsoft.com/office/drawing/2014/main" val="1070627752"/>
                  </a:ext>
                </a:extLst>
              </a:tr>
            </a:tbl>
          </a:graphicData>
        </a:graphic>
      </p:graphicFrame>
    </p:spTree>
    <p:extLst>
      <p:ext uri="{BB962C8B-B14F-4D97-AF65-F5344CB8AC3E}">
        <p14:creationId xmlns:p14="http://schemas.microsoft.com/office/powerpoint/2010/main" val="3914997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10E9C-2538-411F-8605-ED1321F9FA2D}"/>
              </a:ext>
            </a:extLst>
          </p:cNvPr>
          <p:cNvSpPr>
            <a:spLocks noGrp="1"/>
          </p:cNvSpPr>
          <p:nvPr>
            <p:ph type="title"/>
          </p:nvPr>
        </p:nvSpPr>
        <p:spPr>
          <a:xfrm>
            <a:off x="1028700" y="1967266"/>
            <a:ext cx="2628900" cy="2547257"/>
          </a:xfrm>
          <a:prstGeom prst="ellipse">
            <a:avLst/>
          </a:prstGeom>
          <a:noFill/>
        </p:spPr>
        <p:txBody>
          <a:bodyPr vert="horz" lIns="91440" tIns="45720" rIns="91440" bIns="45720" rtlCol="0" anchor="ctr">
            <a:normAutofit/>
          </a:bodyPr>
          <a:lstStyle/>
          <a:p>
            <a:pPr algn="ctr"/>
            <a:r>
              <a:rPr lang="en-US" sz="3300">
                <a:solidFill>
                  <a:srgbClr val="FFFFFF"/>
                </a:solidFill>
              </a:rPr>
              <a:t>Concepts</a:t>
            </a:r>
          </a:p>
        </p:txBody>
      </p:sp>
      <p:graphicFrame>
        <p:nvGraphicFramePr>
          <p:cNvPr id="4" name="Table 3">
            <a:extLst>
              <a:ext uri="{FF2B5EF4-FFF2-40B4-BE49-F238E27FC236}">
                <a16:creationId xmlns:a16="http://schemas.microsoft.com/office/drawing/2014/main" id="{F640CEE1-B1B3-4F63-A4EC-EEA2DCDFEB30}"/>
              </a:ext>
            </a:extLst>
          </p:cNvPr>
          <p:cNvGraphicFramePr>
            <a:graphicFrameLocks noGrp="1"/>
          </p:cNvGraphicFramePr>
          <p:nvPr>
            <p:extLst>
              <p:ext uri="{D42A27DB-BD31-4B8C-83A1-F6EECF244321}">
                <p14:modId xmlns:p14="http://schemas.microsoft.com/office/powerpoint/2010/main" val="2943919595"/>
              </p:ext>
            </p:extLst>
          </p:nvPr>
        </p:nvGraphicFramePr>
        <p:xfrm>
          <a:off x="4183811" y="445697"/>
          <a:ext cx="3430990" cy="6177928"/>
        </p:xfrm>
        <a:graphic>
          <a:graphicData uri="http://schemas.openxmlformats.org/drawingml/2006/table">
            <a:tbl>
              <a:tblPr firstRow="1" bandRow="1">
                <a:noFill/>
                <a:tableStyleId>{69012ECD-51FC-41F1-AA8D-1B2483CD663E}</a:tableStyleId>
              </a:tblPr>
              <a:tblGrid>
                <a:gridCol w="2843652">
                  <a:extLst>
                    <a:ext uri="{9D8B030D-6E8A-4147-A177-3AD203B41FA5}">
                      <a16:colId xmlns:a16="http://schemas.microsoft.com/office/drawing/2014/main" val="216919050"/>
                    </a:ext>
                  </a:extLst>
                </a:gridCol>
                <a:gridCol w="587338">
                  <a:extLst>
                    <a:ext uri="{9D8B030D-6E8A-4147-A177-3AD203B41FA5}">
                      <a16:colId xmlns:a16="http://schemas.microsoft.com/office/drawing/2014/main" val="603648281"/>
                    </a:ext>
                  </a:extLst>
                </a:gridCol>
              </a:tblGrid>
              <a:tr h="6177928">
                <a:tc>
                  <a:txBody>
                    <a:bodyPr/>
                    <a:lstStyle/>
                    <a:p>
                      <a:pPr lvl="0" algn="l">
                        <a:lnSpc>
                          <a:spcPct val="100000"/>
                        </a:lnSpc>
                        <a:spcBef>
                          <a:spcPts val="0"/>
                        </a:spcBef>
                        <a:spcAft>
                          <a:spcPts val="0"/>
                        </a:spcAft>
                        <a:buNone/>
                      </a:pPr>
                      <a:endParaRPr lang="en-US" sz="2000" b="0" i="0" u="none" strike="noStrike" cap="none" spc="60" noProof="0" dirty="0">
                        <a:solidFill>
                          <a:schemeClr val="tx1"/>
                        </a:solidFill>
                        <a:latin typeface="Calibri"/>
                      </a:endParaRPr>
                    </a:p>
                    <a:p>
                      <a:pPr marL="0" lvl="0" indent="0" algn="l">
                        <a:lnSpc>
                          <a:spcPct val="100000"/>
                        </a:lnSpc>
                        <a:spcBef>
                          <a:spcPts val="0"/>
                        </a:spcBef>
                        <a:spcAft>
                          <a:spcPts val="0"/>
                        </a:spcAft>
                        <a:buNone/>
                      </a:pPr>
                      <a:endParaRPr lang="en-US" sz="2000" b="0" i="0" u="none" strike="noStrike" cap="none" spc="60" noProof="0" dirty="0">
                        <a:solidFill>
                          <a:schemeClr val="tx1"/>
                        </a:solidFill>
                      </a:endParaRPr>
                    </a:p>
                  </a:txBody>
                  <a:tcPr marL="248841" marR="313097" marT="124421" marB="124421" anchor="ctr">
                    <a:lnL w="9525" cap="flat" cmpd="sng" algn="ctr">
                      <a:solidFill>
                        <a:srgbClr val="D8DEDC"/>
                      </a:solidFill>
                      <a:prstDash val="solid"/>
                    </a:lnL>
                    <a:lnR w="9525" cap="flat" cmpd="sng" algn="ctr">
                      <a:solidFill>
                        <a:srgbClr val="D8DEDC"/>
                      </a:solidFill>
                      <a:prstDash val="solid"/>
                    </a:lnR>
                    <a:lnT w="12700" cmpd="sng">
                      <a:noFill/>
                      <a:prstDash val="solid"/>
                    </a:lnT>
                    <a:lnB w="9525" cap="flat" cmpd="sng" algn="ctr">
                      <a:solidFill>
                        <a:srgbClr val="D8DCDC"/>
                      </a:solidFill>
                      <a:prstDash val="solid"/>
                    </a:lnB>
                    <a:noFill/>
                  </a:tcPr>
                </a:tc>
                <a:tc>
                  <a:txBody>
                    <a:bodyPr/>
                    <a:lstStyle/>
                    <a:p>
                      <a:endParaRPr lang="en-US" sz="2000" b="0" u="none" strike="noStrike" cap="none" spc="60" noProof="0">
                        <a:solidFill>
                          <a:schemeClr val="tx1">
                            <a:lumMod val="75000"/>
                            <a:lumOff val="25000"/>
                          </a:schemeClr>
                        </a:solidFill>
                      </a:endParaRPr>
                    </a:p>
                  </a:txBody>
                  <a:tcPr marL="248841" marR="313097" marT="124421" marB="124421" anchor="ctr">
                    <a:lnL w="9525" cap="flat" cmpd="sng" algn="ctr">
                      <a:solidFill>
                        <a:srgbClr val="D8DEDC"/>
                      </a:solidFill>
                      <a:prstDash val="solid"/>
                    </a:lnL>
                    <a:lnR w="9525" cap="flat" cmpd="sng" algn="ctr">
                      <a:solidFill>
                        <a:srgbClr val="D8DEDC"/>
                      </a:solid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1070627752"/>
                  </a:ext>
                </a:extLst>
              </a:tr>
            </a:tbl>
          </a:graphicData>
        </a:graphic>
      </p:graphicFrame>
      <p:sp>
        <p:nvSpPr>
          <p:cNvPr id="3" name="TextBox 2">
            <a:extLst>
              <a:ext uri="{FF2B5EF4-FFF2-40B4-BE49-F238E27FC236}">
                <a16:creationId xmlns:a16="http://schemas.microsoft.com/office/drawing/2014/main" id="{35AB79FB-464D-4E4B-97FC-A9525EB5B72C}"/>
              </a:ext>
            </a:extLst>
          </p:cNvPr>
          <p:cNvSpPr txBox="1"/>
          <p:nvPr/>
        </p:nvSpPr>
        <p:spPr>
          <a:xfrm>
            <a:off x="4666421" y="566530"/>
            <a:ext cx="2560982" cy="4801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ρ = Density </a:t>
            </a:r>
            <a:endParaRPr lang="en-US" dirty="0">
              <a:cs typeface="Calibri"/>
            </a:endParaRPr>
          </a:p>
          <a:p>
            <a:endParaRPr lang="en-US"/>
          </a:p>
          <a:p>
            <a:r>
              <a:rPr lang="en-US" dirty="0"/>
              <a:t>V = Volume </a:t>
            </a:r>
            <a:endParaRPr lang="en-US" dirty="0">
              <a:cs typeface="Calibri"/>
            </a:endParaRPr>
          </a:p>
          <a:p>
            <a:endParaRPr lang="en-US"/>
          </a:p>
          <a:p>
            <a:r>
              <a:rPr lang="en-US" dirty="0"/>
              <a:t>v = Velocity </a:t>
            </a:r>
            <a:endParaRPr lang="en-US" dirty="0">
              <a:cs typeface="Calibri"/>
            </a:endParaRPr>
          </a:p>
          <a:p>
            <a:endParaRPr lang="en-US"/>
          </a:p>
          <a:p>
            <a:r>
              <a:rPr lang="en-US" dirty="0"/>
              <a:t>A = Area </a:t>
            </a:r>
            <a:endParaRPr lang="en-US" dirty="0">
              <a:cs typeface="Calibri"/>
            </a:endParaRPr>
          </a:p>
          <a:p>
            <a:endParaRPr lang="en-US"/>
          </a:p>
          <a:p>
            <a:r>
              <a:rPr lang="en-US" dirty="0"/>
              <a:t>P = Pressure </a:t>
            </a:r>
            <a:endParaRPr lang="en-US" dirty="0">
              <a:cs typeface="Calibri"/>
            </a:endParaRPr>
          </a:p>
          <a:p>
            <a:r>
              <a:rPr lang="en-US" dirty="0">
                <a:ea typeface="+mn-lt"/>
                <a:cs typeface="+mn-lt"/>
              </a:rPr>
              <a:t>Po= Zero level pressure</a:t>
            </a:r>
          </a:p>
          <a:p>
            <a:endParaRPr lang="en-US" dirty="0"/>
          </a:p>
          <a:p>
            <a:r>
              <a:rPr lang="en-US" dirty="0">
                <a:ea typeface="+mn-lt"/>
                <a:cs typeface="+mn-lt"/>
              </a:rPr>
              <a:t>Po= 1 atm=1.01×10</a:t>
            </a:r>
            <a:r>
              <a:rPr lang="en-US" baseline="30000" dirty="0">
                <a:ea typeface="+mn-lt"/>
                <a:cs typeface="+mn-lt"/>
              </a:rPr>
              <a:t>5</a:t>
            </a:r>
            <a:r>
              <a:rPr lang="en-US" dirty="0">
                <a:ea typeface="+mn-lt"/>
                <a:cs typeface="+mn-lt"/>
              </a:rPr>
              <a:t> Pa for open containers under normal conditions</a:t>
            </a:r>
          </a:p>
          <a:p>
            <a:endParaRPr lang="en-US" dirty="0">
              <a:cs typeface="Calibri"/>
            </a:endParaRPr>
          </a:p>
          <a:p>
            <a:r>
              <a:rPr lang="en-US" dirty="0">
                <a:cs typeface="Calibri"/>
              </a:rPr>
              <a:t>Po=0 for vacuum</a:t>
            </a:r>
          </a:p>
          <a:p>
            <a:endParaRPr lang="en-US" dirty="0">
              <a:cs typeface="Calibri"/>
            </a:endParaRPr>
          </a:p>
        </p:txBody>
      </p:sp>
      <p:sp>
        <p:nvSpPr>
          <p:cNvPr id="5" name="TextBox 4">
            <a:extLst>
              <a:ext uri="{FF2B5EF4-FFF2-40B4-BE49-F238E27FC236}">
                <a16:creationId xmlns:a16="http://schemas.microsoft.com/office/drawing/2014/main" id="{FB1BD30B-30CA-4415-9CC1-5F9ECE322758}"/>
              </a:ext>
            </a:extLst>
          </p:cNvPr>
          <p:cNvSpPr txBox="1"/>
          <p:nvPr/>
        </p:nvSpPr>
        <p:spPr>
          <a:xfrm>
            <a:off x="7673009" y="467140"/>
            <a:ext cx="4258917"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Segoe UI"/>
              </a:rPr>
              <a:t>h= Depth of the liquid column</a:t>
            </a:r>
            <a:r>
              <a:rPr lang="en-US" sz="2000" dirty="0">
                <a:cs typeface="Calibri"/>
              </a:rPr>
              <a:t> , measured downward</a:t>
            </a:r>
          </a:p>
          <a:p>
            <a:endParaRPr lang="en-US" sz="2000" dirty="0">
              <a:cs typeface="Calibri"/>
            </a:endParaRPr>
          </a:p>
          <a:p>
            <a:r>
              <a:rPr lang="en-US" sz="2000" dirty="0">
                <a:cs typeface="Segoe UI"/>
              </a:rPr>
              <a:t>I = Rate of flow</a:t>
            </a:r>
            <a:r>
              <a:rPr lang="en-US" sz="2000" dirty="0">
                <a:cs typeface="Calibri"/>
              </a:rPr>
              <a:t> </a:t>
            </a:r>
          </a:p>
          <a:p>
            <a:r>
              <a:rPr lang="en-US" sz="2000" dirty="0">
                <a:latin typeface="Calibri"/>
                <a:cs typeface="Segoe UI"/>
              </a:rPr>
              <a:t>FB</a:t>
            </a:r>
            <a:r>
              <a:rPr lang="en-US" sz="2000" dirty="0">
                <a:cs typeface="Segoe UI"/>
              </a:rPr>
              <a:t> = Buoyant force </a:t>
            </a:r>
            <a:r>
              <a:rPr lang="en-US" sz="2000" dirty="0">
                <a:cs typeface="Calibri"/>
              </a:rPr>
              <a:t> </a:t>
            </a:r>
            <a:endParaRPr lang="en-US" sz="2000" dirty="0">
              <a:cs typeface="Segoe UI"/>
            </a:endParaRPr>
          </a:p>
          <a:p>
            <a:r>
              <a:rPr lang="en-US" sz="2000" dirty="0" err="1">
                <a:latin typeface="Calibri"/>
                <a:cs typeface="Segoe UI"/>
              </a:rPr>
              <a:t>Wdisplaced</a:t>
            </a:r>
            <a:r>
              <a:rPr lang="en-US" sz="2000" dirty="0">
                <a:latin typeface="Calibri"/>
                <a:cs typeface="Segoe UI"/>
              </a:rPr>
              <a:t> </a:t>
            </a:r>
            <a:r>
              <a:rPr lang="en-US" sz="2000" dirty="0">
                <a:cs typeface="Segoe UI"/>
              </a:rPr>
              <a:t>=Weight of the displaced fluid</a:t>
            </a:r>
            <a:r>
              <a:rPr lang="en-US" sz="2000" dirty="0">
                <a:cs typeface="Calibri"/>
              </a:rPr>
              <a:t> </a:t>
            </a:r>
            <a:endParaRPr lang="en-US" sz="2000" dirty="0">
              <a:cs typeface="Segoe UI"/>
            </a:endParaRPr>
          </a:p>
          <a:p>
            <a:endParaRPr lang="en-US" sz="2000" dirty="0">
              <a:latin typeface="Calibri"/>
              <a:cs typeface="Segoe UI"/>
            </a:endParaRPr>
          </a:p>
          <a:p>
            <a:r>
              <a:rPr lang="en-US" sz="2000" dirty="0">
                <a:latin typeface="Calibri"/>
                <a:cs typeface="Calibri"/>
              </a:rPr>
              <a:t>Vs</a:t>
            </a:r>
            <a:r>
              <a:rPr lang="en-US" sz="2000" dirty="0">
                <a:cs typeface="Calibri"/>
              </a:rPr>
              <a:t> </a:t>
            </a:r>
            <a:r>
              <a:rPr lang="en-US" sz="2000" dirty="0">
                <a:cs typeface="Segoe UI"/>
              </a:rPr>
              <a:t>= volume of submerged part of the object</a:t>
            </a:r>
            <a:r>
              <a:rPr lang="en-US" sz="2000" dirty="0">
                <a:cs typeface="Calibri"/>
              </a:rPr>
              <a:t> </a:t>
            </a:r>
            <a:endParaRPr lang="en-US" sz="2000">
              <a:cs typeface="Segoe UI"/>
            </a:endParaRPr>
          </a:p>
          <a:p>
            <a:endParaRPr lang="en-US" sz="2000" dirty="0">
              <a:latin typeface="Calibri"/>
              <a:cs typeface="Segoe UI"/>
            </a:endParaRPr>
          </a:p>
          <a:p>
            <a:r>
              <a:rPr lang="en-US" sz="2000" dirty="0">
                <a:latin typeface="Calibri"/>
                <a:cs typeface="Segoe UI"/>
              </a:rPr>
              <a:t>Vo</a:t>
            </a:r>
            <a:r>
              <a:rPr lang="en-US" sz="2000" dirty="0">
                <a:cs typeface="Segoe UI"/>
              </a:rPr>
              <a:t>= volume of an object</a:t>
            </a:r>
            <a:r>
              <a:rPr lang="en-US" sz="2000" dirty="0">
                <a:cs typeface="Calibri"/>
              </a:rPr>
              <a:t> </a:t>
            </a:r>
            <a:endParaRPr lang="en-US" sz="2000" dirty="0">
              <a:cs typeface="Segoe UI"/>
            </a:endParaRPr>
          </a:p>
          <a:p>
            <a:endParaRPr lang="en-US" sz="2000" dirty="0">
              <a:latin typeface="Calibri"/>
              <a:cs typeface="Segoe UI"/>
            </a:endParaRPr>
          </a:p>
          <a:p>
            <a:r>
              <a:rPr lang="en-US" sz="2000" dirty="0">
                <a:cs typeface="Segoe UI"/>
              </a:rPr>
              <a:t>y= y coordinate of a point measured upward</a:t>
            </a:r>
            <a:r>
              <a:rPr lang="en-US" sz="2000" dirty="0">
                <a:cs typeface="Calibri"/>
              </a:rPr>
              <a:t> </a:t>
            </a:r>
          </a:p>
        </p:txBody>
      </p:sp>
    </p:spTree>
    <p:extLst>
      <p:ext uri="{BB962C8B-B14F-4D97-AF65-F5344CB8AC3E}">
        <p14:creationId xmlns:p14="http://schemas.microsoft.com/office/powerpoint/2010/main" val="3230221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10E9C-2538-411F-8605-ED1321F9FA2D}"/>
              </a:ext>
            </a:extLst>
          </p:cNvPr>
          <p:cNvSpPr>
            <a:spLocks noGrp="1"/>
          </p:cNvSpPr>
          <p:nvPr>
            <p:ph type="title"/>
          </p:nvPr>
        </p:nvSpPr>
        <p:spPr>
          <a:xfrm>
            <a:off x="914400" y="1979966"/>
            <a:ext cx="2628900" cy="2547257"/>
          </a:xfrm>
          <a:noFill/>
        </p:spPr>
        <p:txBody>
          <a:bodyPr vert="horz" lIns="91440" tIns="45720" rIns="91440" bIns="45720" rtlCol="0" anchor="ctr">
            <a:normAutofit/>
          </a:bodyPr>
          <a:lstStyle/>
          <a:p>
            <a:pPr algn="ctr"/>
            <a:r>
              <a:rPr lang="en-US" sz="3600">
                <a:solidFill>
                  <a:srgbClr val="FFFFFF"/>
                </a:solidFill>
              </a:rPr>
              <a:t>Units</a:t>
            </a:r>
          </a:p>
        </p:txBody>
      </p:sp>
      <p:graphicFrame>
        <p:nvGraphicFramePr>
          <p:cNvPr id="4" name="Table 3">
            <a:extLst>
              <a:ext uri="{FF2B5EF4-FFF2-40B4-BE49-F238E27FC236}">
                <a16:creationId xmlns:a16="http://schemas.microsoft.com/office/drawing/2014/main" id="{F640CEE1-B1B3-4F63-A4EC-EEA2DCDFEB30}"/>
              </a:ext>
            </a:extLst>
          </p:cNvPr>
          <p:cNvGraphicFramePr>
            <a:graphicFrameLocks noGrp="1"/>
          </p:cNvGraphicFramePr>
          <p:nvPr>
            <p:extLst>
              <p:ext uri="{D42A27DB-BD31-4B8C-83A1-F6EECF244321}">
                <p14:modId xmlns:p14="http://schemas.microsoft.com/office/powerpoint/2010/main" val="1477139893"/>
              </p:ext>
            </p:extLst>
          </p:nvPr>
        </p:nvGraphicFramePr>
        <p:xfrm>
          <a:off x="4222750" y="687916"/>
          <a:ext cx="7828477" cy="6057304"/>
        </p:xfrm>
        <a:graphic>
          <a:graphicData uri="http://schemas.openxmlformats.org/drawingml/2006/table">
            <a:tbl>
              <a:tblPr firstRow="1" bandRow="1">
                <a:solidFill>
                  <a:srgbClr val="F7F7F7"/>
                </a:solidFill>
                <a:tableStyleId>{69012ECD-51FC-41F1-AA8D-1B2483CD663E}</a:tableStyleId>
              </a:tblPr>
              <a:tblGrid>
                <a:gridCol w="6965156">
                  <a:extLst>
                    <a:ext uri="{9D8B030D-6E8A-4147-A177-3AD203B41FA5}">
                      <a16:colId xmlns:a16="http://schemas.microsoft.com/office/drawing/2014/main" val="216919050"/>
                    </a:ext>
                  </a:extLst>
                </a:gridCol>
                <a:gridCol w="863321">
                  <a:extLst>
                    <a:ext uri="{9D8B030D-6E8A-4147-A177-3AD203B41FA5}">
                      <a16:colId xmlns:a16="http://schemas.microsoft.com/office/drawing/2014/main" val="603648281"/>
                    </a:ext>
                  </a:extLst>
                </a:gridCol>
              </a:tblGrid>
              <a:tr h="6057304">
                <a:tc>
                  <a:txBody>
                    <a:bodyPr/>
                    <a:lstStyle/>
                    <a:p>
                      <a:pPr lvl="0" algn="l">
                        <a:lnSpc>
                          <a:spcPct val="100000"/>
                        </a:lnSpc>
                        <a:spcBef>
                          <a:spcPts val="0"/>
                        </a:spcBef>
                        <a:spcAft>
                          <a:spcPts val="0"/>
                        </a:spcAft>
                        <a:buNone/>
                      </a:pPr>
                      <a:r>
                        <a:rPr lang="en-US" sz="2100" b="0" i="0" u="none" strike="noStrike" cap="none" spc="60" noProof="0" dirty="0">
                          <a:solidFill>
                            <a:schemeClr val="tx1"/>
                          </a:solidFill>
                        </a:rPr>
                        <a:t>SI UNITS</a:t>
                      </a:r>
                      <a:endParaRPr lang="en-US" dirty="0">
                        <a:solidFill>
                          <a:schemeClr val="tx1"/>
                        </a:solidFill>
                      </a:endParaRPr>
                    </a:p>
                    <a:p>
                      <a:pPr lvl="0" algn="l">
                        <a:lnSpc>
                          <a:spcPct val="100000"/>
                        </a:lnSpc>
                        <a:spcBef>
                          <a:spcPts val="0"/>
                        </a:spcBef>
                        <a:spcAft>
                          <a:spcPts val="0"/>
                        </a:spcAft>
                        <a:buNone/>
                      </a:pPr>
                      <a:r>
                        <a:rPr lang="en-US" sz="2100" b="0" i="0" u="none" strike="noStrike" cap="none" spc="60" noProof="0" dirty="0">
                          <a:solidFill>
                            <a:schemeClr val="tx1"/>
                          </a:solidFill>
                        </a:rPr>
                        <a:t>Density is in “kg/m</a:t>
                      </a:r>
                      <a:r>
                        <a:rPr lang="en-US" sz="2100" b="0" i="0" u="none" strike="noStrike" cap="none" spc="60" baseline="30000" noProof="0" dirty="0">
                          <a:solidFill>
                            <a:schemeClr val="tx1"/>
                          </a:solidFill>
                        </a:rPr>
                        <a:t>3</a:t>
                      </a:r>
                      <a:r>
                        <a:rPr lang="en-US" sz="2100" b="0" i="0" u="none" strike="noStrike" cap="none" spc="60" noProof="0" dirty="0">
                          <a:solidFill>
                            <a:schemeClr val="tx1"/>
                          </a:solidFill>
                        </a:rPr>
                        <a:t>”</a:t>
                      </a:r>
                    </a:p>
                    <a:p>
                      <a:pPr lvl="0" algn="l">
                        <a:lnSpc>
                          <a:spcPct val="100000"/>
                        </a:lnSpc>
                        <a:spcBef>
                          <a:spcPts val="0"/>
                        </a:spcBef>
                        <a:spcAft>
                          <a:spcPts val="0"/>
                        </a:spcAft>
                        <a:buNone/>
                      </a:pPr>
                      <a:r>
                        <a:rPr lang="en-US" sz="2100" b="0" i="0" u="none" strike="noStrike" cap="none" spc="60" noProof="0" dirty="0">
                          <a:solidFill>
                            <a:schemeClr val="tx1"/>
                          </a:solidFill>
                        </a:rPr>
                        <a:t>Pressure is in Pascal “Pa”</a:t>
                      </a:r>
                    </a:p>
                    <a:p>
                      <a:pPr lvl="0" algn="l">
                        <a:lnSpc>
                          <a:spcPct val="100000"/>
                        </a:lnSpc>
                        <a:spcBef>
                          <a:spcPts val="0"/>
                        </a:spcBef>
                        <a:spcAft>
                          <a:spcPts val="0"/>
                        </a:spcAft>
                        <a:buNone/>
                      </a:pPr>
                      <a:r>
                        <a:rPr lang="en-US" sz="2100" b="0" i="0" u="none" strike="noStrike" cap="none" spc="60" noProof="0" dirty="0">
                          <a:solidFill>
                            <a:schemeClr val="tx1"/>
                          </a:solidFill>
                        </a:rPr>
                        <a:t>Height and y is in meters “m”</a:t>
                      </a:r>
                    </a:p>
                    <a:p>
                      <a:pPr lvl="0" algn="l">
                        <a:lnSpc>
                          <a:spcPct val="100000"/>
                        </a:lnSpc>
                        <a:spcBef>
                          <a:spcPts val="0"/>
                        </a:spcBef>
                        <a:spcAft>
                          <a:spcPts val="0"/>
                        </a:spcAft>
                        <a:buNone/>
                      </a:pPr>
                      <a:r>
                        <a:rPr lang="en-US" sz="2100" b="0" i="0" u="none" strike="noStrike" cap="none" spc="60" noProof="0" dirty="0">
                          <a:solidFill>
                            <a:schemeClr val="tx1"/>
                          </a:solidFill>
                        </a:rPr>
                        <a:t>Rate of flow is in “m</a:t>
                      </a:r>
                      <a:r>
                        <a:rPr lang="en-US" sz="2100" b="0" i="0" u="none" strike="noStrike" cap="none" spc="60" baseline="30000" noProof="0" dirty="0">
                          <a:solidFill>
                            <a:schemeClr val="tx1"/>
                          </a:solidFill>
                        </a:rPr>
                        <a:t>3</a:t>
                      </a:r>
                      <a:r>
                        <a:rPr lang="en-US" sz="2100" b="0" i="0" u="none" strike="noStrike" cap="none" spc="60" noProof="0" dirty="0">
                          <a:solidFill>
                            <a:schemeClr val="tx1"/>
                          </a:solidFill>
                        </a:rPr>
                        <a:t>/s”</a:t>
                      </a:r>
                      <a:endParaRPr lang="en-US" dirty="0"/>
                    </a:p>
                    <a:p>
                      <a:pPr lvl="0" algn="l">
                        <a:lnSpc>
                          <a:spcPct val="100000"/>
                        </a:lnSpc>
                        <a:spcBef>
                          <a:spcPts val="0"/>
                        </a:spcBef>
                        <a:spcAft>
                          <a:spcPts val="0"/>
                        </a:spcAft>
                        <a:buNone/>
                      </a:pPr>
                      <a:endParaRPr lang="en-US" sz="2100" b="0" i="0" u="none" strike="noStrike" cap="none" spc="60" noProof="0" dirty="0">
                        <a:solidFill>
                          <a:schemeClr val="tx1"/>
                        </a:solidFill>
                      </a:endParaRPr>
                    </a:p>
                    <a:p>
                      <a:pPr lvl="0" algn="l">
                        <a:lnSpc>
                          <a:spcPct val="100000"/>
                        </a:lnSpc>
                        <a:spcBef>
                          <a:spcPts val="0"/>
                        </a:spcBef>
                        <a:spcAft>
                          <a:spcPts val="0"/>
                        </a:spcAft>
                        <a:buNone/>
                      </a:pPr>
                      <a:r>
                        <a:rPr lang="en-US" sz="2100" b="0" i="0" u="none" strike="noStrike" cap="none" spc="60" noProof="0" dirty="0">
                          <a:solidFill>
                            <a:schemeClr val="tx1"/>
                          </a:solidFill>
                          <a:latin typeface="Calibri"/>
                        </a:rPr>
                        <a:t>NON-SI UNIT</a:t>
                      </a:r>
                    </a:p>
                    <a:p>
                      <a:pPr lvl="0" algn="l">
                        <a:lnSpc>
                          <a:spcPct val="100000"/>
                        </a:lnSpc>
                        <a:spcBef>
                          <a:spcPts val="0"/>
                        </a:spcBef>
                        <a:spcAft>
                          <a:spcPts val="0"/>
                        </a:spcAft>
                        <a:buNone/>
                      </a:pPr>
                      <a:r>
                        <a:rPr lang="en-US" sz="2100" b="0" i="0" u="none" strike="noStrike" cap="none" spc="60" noProof="0" dirty="0">
                          <a:solidFill>
                            <a:schemeClr val="tx1"/>
                          </a:solidFill>
                          <a:latin typeface="Calibri"/>
                        </a:rPr>
                        <a:t>Pressure in atm</a:t>
                      </a:r>
                      <a:endParaRPr lang="en-US" dirty="0"/>
                    </a:p>
                    <a:p>
                      <a:pPr lvl="0" algn="l">
                        <a:lnSpc>
                          <a:spcPct val="100000"/>
                        </a:lnSpc>
                        <a:spcBef>
                          <a:spcPts val="0"/>
                        </a:spcBef>
                        <a:spcAft>
                          <a:spcPts val="0"/>
                        </a:spcAft>
                        <a:buNone/>
                      </a:pPr>
                      <a:r>
                        <a:rPr lang="en-US" sz="2100" b="0" i="0" u="none" strike="noStrike" cap="none" spc="60" noProof="0" dirty="0">
                          <a:solidFill>
                            <a:schemeClr val="tx1"/>
                          </a:solidFill>
                          <a:latin typeface="Calibri"/>
                        </a:rPr>
                        <a:t>Pressure in </a:t>
                      </a:r>
                      <a:r>
                        <a:rPr lang="en-US" sz="2100" b="0" i="0" u="none" strike="noStrike" cap="none" spc="60" noProof="0" dirty="0" err="1">
                          <a:solidFill>
                            <a:schemeClr val="tx1"/>
                          </a:solidFill>
                          <a:latin typeface="Calibri"/>
                        </a:rPr>
                        <a:t>Hgmm</a:t>
                      </a:r>
                    </a:p>
                    <a:p>
                      <a:pPr lvl="0" algn="l">
                        <a:lnSpc>
                          <a:spcPct val="100000"/>
                        </a:lnSpc>
                        <a:spcBef>
                          <a:spcPts val="0"/>
                        </a:spcBef>
                        <a:spcAft>
                          <a:spcPts val="0"/>
                        </a:spcAft>
                        <a:buNone/>
                      </a:pPr>
                      <a:r>
                        <a:rPr lang="en-US" sz="2100" b="0" i="0" u="none" strike="noStrike" cap="none" spc="60" noProof="0" dirty="0">
                          <a:solidFill>
                            <a:schemeClr val="tx1"/>
                          </a:solidFill>
                        </a:rPr>
                        <a:t>Volume 1L= 10</a:t>
                      </a:r>
                      <a:r>
                        <a:rPr lang="en-US" sz="2100" b="0" i="0" u="none" strike="noStrike" cap="none" spc="60" baseline="30000" noProof="0" dirty="0">
                          <a:solidFill>
                            <a:schemeClr val="tx1"/>
                          </a:solidFill>
                        </a:rPr>
                        <a:t>−3</a:t>
                      </a:r>
                      <a:r>
                        <a:rPr lang="en-US" sz="2100" b="0" i="0" u="none" strike="noStrike" cap="none" spc="60" noProof="0" dirty="0">
                          <a:solidFill>
                            <a:schemeClr val="tx1"/>
                          </a:solidFill>
                        </a:rPr>
                        <a:t>m</a:t>
                      </a:r>
                      <a:r>
                        <a:rPr lang="en-US" sz="2100" b="0" i="0" u="none" strike="noStrike" cap="none" spc="60" baseline="30000" noProof="0" dirty="0">
                          <a:solidFill>
                            <a:schemeClr val="tx1"/>
                          </a:solidFill>
                        </a:rPr>
                        <a:t>3</a:t>
                      </a:r>
                      <a:endParaRPr lang="en-US" sz="2100" b="0" i="0" u="none" strike="noStrike" cap="none" spc="60" noProof="0" dirty="0">
                        <a:solidFill>
                          <a:schemeClr val="tx1"/>
                        </a:solidFill>
                      </a:endParaRPr>
                    </a:p>
                    <a:p>
                      <a:pPr lvl="0">
                        <a:buNone/>
                      </a:pPr>
                      <a:endParaRPr lang="en-US" sz="2100" b="0" cap="none" spc="60">
                        <a:solidFill>
                          <a:schemeClr val="tx1"/>
                        </a:solidFill>
                      </a:endParaRP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tc>
                  <a:txBody>
                    <a:bodyPr/>
                    <a:lstStyle/>
                    <a:p>
                      <a:endParaRPr lang="en-US" sz="2100" b="0" cap="none" spc="60">
                        <a:solidFill>
                          <a:schemeClr val="tx1"/>
                        </a:solidFill>
                      </a:endParaRP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extLst>
                  <a:ext uri="{0D108BD9-81ED-4DB2-BD59-A6C34878D82A}">
                    <a16:rowId xmlns:a16="http://schemas.microsoft.com/office/drawing/2014/main" val="1070627752"/>
                  </a:ext>
                </a:extLst>
              </a:tr>
            </a:tbl>
          </a:graphicData>
        </a:graphic>
      </p:graphicFrame>
    </p:spTree>
    <p:extLst>
      <p:ext uri="{BB962C8B-B14F-4D97-AF65-F5344CB8AC3E}">
        <p14:creationId xmlns:p14="http://schemas.microsoft.com/office/powerpoint/2010/main" val="689429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10E9C-2538-411F-8605-ED1321F9FA2D}"/>
              </a:ext>
            </a:extLst>
          </p:cNvPr>
          <p:cNvSpPr>
            <a:spLocks noGrp="1"/>
          </p:cNvSpPr>
          <p:nvPr>
            <p:ph type="title"/>
          </p:nvPr>
        </p:nvSpPr>
        <p:spPr>
          <a:xfrm>
            <a:off x="914400" y="1979966"/>
            <a:ext cx="2628900" cy="2547257"/>
          </a:xfrm>
          <a:noFill/>
        </p:spPr>
        <p:txBody>
          <a:bodyPr vert="horz" lIns="91440" tIns="45720" rIns="91440" bIns="45720" rtlCol="0" anchor="ctr">
            <a:normAutofit/>
          </a:bodyPr>
          <a:lstStyle/>
          <a:p>
            <a:pPr algn="ctr"/>
            <a:r>
              <a:rPr lang="en-US" sz="3600" dirty="0">
                <a:solidFill>
                  <a:srgbClr val="FFFFFF"/>
                </a:solidFill>
              </a:rPr>
              <a:t>Formulas</a:t>
            </a:r>
            <a:br>
              <a:rPr lang="en-US" sz="3600" dirty="0">
                <a:solidFill>
                  <a:srgbClr val="FFFFFF"/>
                </a:solidFill>
              </a:rPr>
            </a:br>
            <a:r>
              <a:rPr lang="en-US" sz="3600" dirty="0">
                <a:solidFill>
                  <a:srgbClr val="FFFFFF"/>
                </a:solidFill>
                <a:cs typeface="Calibri Light"/>
              </a:rPr>
              <a:t>and Constants</a:t>
            </a:r>
          </a:p>
        </p:txBody>
      </p:sp>
      <p:graphicFrame>
        <p:nvGraphicFramePr>
          <p:cNvPr id="4" name="Table 3">
            <a:extLst>
              <a:ext uri="{FF2B5EF4-FFF2-40B4-BE49-F238E27FC236}">
                <a16:creationId xmlns:a16="http://schemas.microsoft.com/office/drawing/2014/main" id="{F640CEE1-B1B3-4F63-A4EC-EEA2DCDFEB30}"/>
              </a:ext>
            </a:extLst>
          </p:cNvPr>
          <p:cNvGraphicFramePr>
            <a:graphicFrameLocks noGrp="1"/>
          </p:cNvGraphicFramePr>
          <p:nvPr>
            <p:extLst>
              <p:ext uri="{D42A27DB-BD31-4B8C-83A1-F6EECF244321}">
                <p14:modId xmlns:p14="http://schemas.microsoft.com/office/powerpoint/2010/main" val="2746104891"/>
              </p:ext>
            </p:extLst>
          </p:nvPr>
        </p:nvGraphicFramePr>
        <p:xfrm>
          <a:off x="4307416" y="290811"/>
          <a:ext cx="7152249" cy="6308651"/>
        </p:xfrm>
        <a:graphic>
          <a:graphicData uri="http://schemas.openxmlformats.org/drawingml/2006/table">
            <a:tbl>
              <a:tblPr firstRow="1" bandRow="1">
                <a:solidFill>
                  <a:srgbClr val="F7F7F7"/>
                </a:solidFill>
                <a:tableStyleId>{69012ECD-51FC-41F1-AA8D-1B2483CD663E}</a:tableStyleId>
              </a:tblPr>
              <a:tblGrid>
                <a:gridCol w="6631457">
                  <a:extLst>
                    <a:ext uri="{9D8B030D-6E8A-4147-A177-3AD203B41FA5}">
                      <a16:colId xmlns:a16="http://schemas.microsoft.com/office/drawing/2014/main" val="216919050"/>
                    </a:ext>
                  </a:extLst>
                </a:gridCol>
                <a:gridCol w="520792">
                  <a:extLst>
                    <a:ext uri="{9D8B030D-6E8A-4147-A177-3AD203B41FA5}">
                      <a16:colId xmlns:a16="http://schemas.microsoft.com/office/drawing/2014/main" val="603648281"/>
                    </a:ext>
                  </a:extLst>
                </a:gridCol>
              </a:tblGrid>
              <a:tr h="6308651">
                <a:tc>
                  <a:txBody>
                    <a:bodyPr/>
                    <a:lstStyle/>
                    <a:p>
                      <a:pPr lvl="0" algn="l">
                        <a:lnSpc>
                          <a:spcPct val="100000"/>
                        </a:lnSpc>
                        <a:spcBef>
                          <a:spcPts val="0"/>
                        </a:spcBef>
                        <a:spcAft>
                          <a:spcPts val="0"/>
                        </a:spcAft>
                        <a:buNone/>
                      </a:pPr>
                      <a:r>
                        <a:rPr lang="en-US" sz="1800" b="0" i="0" u="none" strike="noStrike" noProof="0" dirty="0">
                          <a:solidFill>
                            <a:schemeClr val="tx1"/>
                          </a:solidFill>
                          <a:latin typeface="Calibri"/>
                        </a:rPr>
                        <a:t>ρ=m/V </a:t>
                      </a:r>
                      <a:endParaRPr lang="en-US" sz="1800" b="0" i="0" u="none" strike="noStrike" noProof="0">
                        <a:solidFill>
                          <a:schemeClr val="tx1"/>
                        </a:solidFill>
                        <a:latin typeface="Calibri"/>
                      </a:endParaRPr>
                    </a:p>
                    <a:p>
                      <a:pPr lvl="0" algn="l">
                        <a:lnSpc>
                          <a:spcPct val="100000"/>
                        </a:lnSpc>
                        <a:spcBef>
                          <a:spcPts val="0"/>
                        </a:spcBef>
                        <a:spcAft>
                          <a:spcPts val="0"/>
                        </a:spcAft>
                        <a:buNone/>
                      </a:pPr>
                      <a:r>
                        <a:rPr lang="en-US" sz="1800" b="0" i="0" u="none" strike="noStrike" noProof="0" dirty="0">
                          <a:solidFill>
                            <a:schemeClr val="tx1"/>
                          </a:solidFill>
                          <a:latin typeface="Calibri"/>
                        </a:rPr>
                        <a:t>Specific Gravity=Ratio of density of substance to water density </a:t>
                      </a:r>
                    </a:p>
                    <a:p>
                      <a:pPr lvl="0" algn="l">
                        <a:lnSpc>
                          <a:spcPct val="100000"/>
                        </a:lnSpc>
                        <a:spcBef>
                          <a:spcPts val="0"/>
                        </a:spcBef>
                        <a:spcAft>
                          <a:spcPts val="0"/>
                        </a:spcAft>
                        <a:buNone/>
                      </a:pPr>
                      <a:endParaRPr lang="en-US" sz="1800" b="0" i="0" u="none" strike="noStrike" noProof="0" dirty="0">
                        <a:solidFill>
                          <a:schemeClr val="tx1"/>
                        </a:solidFill>
                        <a:latin typeface="Calibri"/>
                      </a:endParaRPr>
                    </a:p>
                    <a:p>
                      <a:pPr lvl="0" algn="l">
                        <a:lnSpc>
                          <a:spcPct val="100000"/>
                        </a:lnSpc>
                        <a:spcBef>
                          <a:spcPts val="0"/>
                        </a:spcBef>
                        <a:spcAft>
                          <a:spcPts val="0"/>
                        </a:spcAft>
                        <a:buNone/>
                      </a:pPr>
                      <a:r>
                        <a:rPr lang="en-US" sz="1800" b="0" i="0" u="none" strike="noStrike" noProof="0" dirty="0">
                          <a:solidFill>
                            <a:schemeClr val="tx1"/>
                          </a:solidFill>
                          <a:latin typeface="Calibri"/>
                        </a:rPr>
                        <a:t>𝑃=𝐹/𝐴 </a:t>
                      </a:r>
                      <a:endParaRPr lang="en-US" dirty="0"/>
                    </a:p>
                    <a:p>
                      <a:pPr lvl="0" algn="l">
                        <a:lnSpc>
                          <a:spcPct val="100000"/>
                        </a:lnSpc>
                        <a:spcBef>
                          <a:spcPts val="0"/>
                        </a:spcBef>
                        <a:spcAft>
                          <a:spcPts val="0"/>
                        </a:spcAft>
                        <a:buNone/>
                      </a:pPr>
                      <a:r>
                        <a:rPr lang="en-US" sz="1800" b="0" i="0" u="none" strike="noStrike" noProof="0" dirty="0" err="1">
                          <a:solidFill>
                            <a:schemeClr val="tx1"/>
                          </a:solidFill>
                          <a:latin typeface="Calibri"/>
                        </a:rPr>
                        <a:t>Pgauge</a:t>
                      </a:r>
                      <a:r>
                        <a:rPr lang="en-US" sz="1800" b="0" i="0" u="none" strike="noStrike" noProof="0" dirty="0">
                          <a:solidFill>
                            <a:schemeClr val="tx1"/>
                          </a:solidFill>
                          <a:latin typeface="Calibri"/>
                        </a:rPr>
                        <a:t> = </a:t>
                      </a:r>
                      <a:r>
                        <a:rPr lang="en-US" sz="1800" b="0" i="0" u="none" strike="noStrike" noProof="0" dirty="0" err="1">
                          <a:solidFill>
                            <a:schemeClr val="tx1"/>
                          </a:solidFill>
                          <a:latin typeface="Calibri"/>
                        </a:rPr>
                        <a:t>Pabsolute−Patmospheric</a:t>
                      </a:r>
                    </a:p>
                    <a:p>
                      <a:pPr lvl="0" algn="l">
                        <a:lnSpc>
                          <a:spcPct val="100000"/>
                        </a:lnSpc>
                        <a:spcBef>
                          <a:spcPts val="0"/>
                        </a:spcBef>
                        <a:spcAft>
                          <a:spcPts val="0"/>
                        </a:spcAft>
                        <a:buNone/>
                      </a:pPr>
                      <a:endParaRPr lang="en-US" sz="1800" b="0" i="0" u="none" strike="noStrike" noProof="0" dirty="0">
                        <a:solidFill>
                          <a:schemeClr val="tx1"/>
                        </a:solidFill>
                        <a:latin typeface="Calibri"/>
                      </a:endParaRPr>
                    </a:p>
                    <a:p>
                      <a:pPr lvl="0" algn="l">
                        <a:lnSpc>
                          <a:spcPct val="100000"/>
                        </a:lnSpc>
                        <a:spcBef>
                          <a:spcPts val="0"/>
                        </a:spcBef>
                        <a:spcAft>
                          <a:spcPts val="0"/>
                        </a:spcAft>
                        <a:buNone/>
                      </a:pPr>
                      <a:r>
                        <a:rPr lang="en-US" sz="1800" b="0" i="0" u="none" strike="noStrike" noProof="0" dirty="0">
                          <a:solidFill>
                            <a:schemeClr val="tx1"/>
                          </a:solidFill>
                          <a:latin typeface="Calibri"/>
                        </a:rPr>
                        <a:t>Pascal’s principle</a:t>
                      </a:r>
                      <a:endParaRPr lang="en-US" dirty="0"/>
                    </a:p>
                    <a:p>
                      <a:pPr lvl="0" algn="l">
                        <a:lnSpc>
                          <a:spcPct val="100000"/>
                        </a:lnSpc>
                        <a:spcBef>
                          <a:spcPts val="0"/>
                        </a:spcBef>
                        <a:spcAft>
                          <a:spcPts val="0"/>
                        </a:spcAft>
                        <a:buNone/>
                      </a:pPr>
                      <a:r>
                        <a:rPr lang="en-US" sz="1800" b="0" i="0" u="none" strike="noStrike" noProof="0" dirty="0">
                          <a:solidFill>
                            <a:schemeClr val="tx1"/>
                          </a:solidFill>
                          <a:latin typeface="Calibri"/>
                        </a:rPr>
                        <a:t>Pa=Pb at the same level of the liquid</a:t>
                      </a:r>
                    </a:p>
                    <a:p>
                      <a:pPr lvl="0" algn="l">
                        <a:lnSpc>
                          <a:spcPct val="100000"/>
                        </a:lnSpc>
                        <a:spcBef>
                          <a:spcPts val="0"/>
                        </a:spcBef>
                        <a:spcAft>
                          <a:spcPts val="0"/>
                        </a:spcAft>
                        <a:buNone/>
                      </a:pPr>
                      <a:endParaRPr lang="en-US" sz="1800" b="0" i="0" u="none" strike="noStrike" noProof="0" dirty="0">
                        <a:solidFill>
                          <a:schemeClr val="tx1"/>
                        </a:solidFill>
                        <a:latin typeface="Calibri"/>
                      </a:endParaRPr>
                    </a:p>
                    <a:p>
                      <a:pPr lvl="0" algn="l">
                        <a:lnSpc>
                          <a:spcPct val="100000"/>
                        </a:lnSpc>
                        <a:spcBef>
                          <a:spcPts val="0"/>
                        </a:spcBef>
                        <a:spcAft>
                          <a:spcPts val="0"/>
                        </a:spcAft>
                        <a:buNone/>
                      </a:pPr>
                      <a:r>
                        <a:rPr lang="en-US" sz="1800" b="0" i="0" u="none" strike="noStrike" noProof="0" dirty="0">
                          <a:solidFill>
                            <a:schemeClr val="tx1"/>
                          </a:solidFill>
                          <a:latin typeface="Calibri"/>
                        </a:rPr>
                        <a:t>Archimedes’ Principle</a:t>
                      </a:r>
                      <a:endParaRPr lang="en-US" dirty="0"/>
                    </a:p>
                    <a:p>
                      <a:pPr lvl="0" algn="l">
                        <a:lnSpc>
                          <a:spcPct val="100000"/>
                        </a:lnSpc>
                        <a:spcBef>
                          <a:spcPts val="0"/>
                        </a:spcBef>
                        <a:spcAft>
                          <a:spcPts val="0"/>
                        </a:spcAft>
                        <a:buNone/>
                      </a:pPr>
                      <a:r>
                        <a:rPr lang="en-US" sz="1800" b="0" i="0" u="none" strike="noStrike" noProof="0" dirty="0">
                          <a:solidFill>
                            <a:schemeClr val="tx1"/>
                          </a:solidFill>
                          <a:latin typeface="Calibri"/>
                        </a:rPr>
                        <a:t>FB= </a:t>
                      </a:r>
                      <a:r>
                        <a:rPr lang="en-US" sz="1800" b="0" i="0" u="none" strike="noStrike" noProof="0" dirty="0" err="1">
                          <a:solidFill>
                            <a:schemeClr val="tx1"/>
                          </a:solidFill>
                          <a:latin typeface="Calibri"/>
                        </a:rPr>
                        <a:t>Wdisplaced</a:t>
                      </a:r>
                      <a:r>
                        <a:rPr lang="en-US" sz="1800" b="0" i="0" u="none" strike="noStrike" noProof="0" dirty="0">
                          <a:solidFill>
                            <a:schemeClr val="tx1"/>
                          </a:solidFill>
                          <a:latin typeface="Calibri"/>
                        </a:rPr>
                        <a:t> = ρ(liquid) V(object in the liquid) g</a:t>
                      </a:r>
                      <a:endParaRPr lang="en-US" dirty="0">
                        <a:solidFill>
                          <a:schemeClr val="tx1"/>
                        </a:solidFill>
                      </a:endParaRPr>
                    </a:p>
                    <a:p>
                      <a:pPr lvl="0" algn="l">
                        <a:lnSpc>
                          <a:spcPct val="100000"/>
                        </a:lnSpc>
                        <a:spcBef>
                          <a:spcPts val="0"/>
                        </a:spcBef>
                        <a:spcAft>
                          <a:spcPts val="0"/>
                        </a:spcAft>
                        <a:buNone/>
                      </a:pPr>
                      <a:r>
                        <a:rPr lang="en-US" sz="1800" b="0" i="0" u="none" strike="noStrike" noProof="0" dirty="0">
                          <a:solidFill>
                            <a:schemeClr val="tx1"/>
                          </a:solidFill>
                          <a:latin typeface="Calibri"/>
                        </a:rPr>
                        <a:t>when floating  </a:t>
                      </a:r>
                      <a:endParaRPr lang="en-US" dirty="0">
                        <a:solidFill>
                          <a:schemeClr val="tx1"/>
                        </a:solidFill>
                      </a:endParaRPr>
                    </a:p>
                    <a:p>
                      <a:pPr lvl="0" algn="l">
                        <a:lnSpc>
                          <a:spcPct val="100000"/>
                        </a:lnSpc>
                        <a:spcBef>
                          <a:spcPts val="0"/>
                        </a:spcBef>
                        <a:spcAft>
                          <a:spcPts val="0"/>
                        </a:spcAft>
                        <a:buNone/>
                      </a:pPr>
                      <a:r>
                        <a:rPr lang="en-US" sz="1800" b="0" i="0" u="none" strike="noStrike" noProof="0" dirty="0" err="1">
                          <a:solidFill>
                            <a:schemeClr val="tx1"/>
                          </a:solidFill>
                          <a:latin typeface="Calibri"/>
                        </a:rPr>
                        <a:t>ρo</a:t>
                      </a:r>
                      <a:r>
                        <a:rPr lang="en-US" sz="1800" b="0" i="0" u="none" strike="noStrike" noProof="0" dirty="0">
                          <a:solidFill>
                            <a:schemeClr val="tx1"/>
                          </a:solidFill>
                          <a:latin typeface="Calibri"/>
                        </a:rPr>
                        <a:t>/</a:t>
                      </a:r>
                      <a:r>
                        <a:rPr lang="en-US" sz="1800" b="0" i="0" u="none" strike="noStrike" noProof="0" dirty="0" err="1">
                          <a:solidFill>
                            <a:schemeClr val="tx1"/>
                          </a:solidFill>
                          <a:latin typeface="Calibri"/>
                        </a:rPr>
                        <a:t>ρl</a:t>
                      </a:r>
                      <a:r>
                        <a:rPr lang="en-US" sz="1800" b="0" i="0" u="none" strike="noStrike" noProof="0" dirty="0">
                          <a:solidFill>
                            <a:schemeClr val="tx1"/>
                          </a:solidFill>
                          <a:latin typeface="Calibri"/>
                        </a:rPr>
                        <a:t>=V(in)/Vo</a:t>
                      </a:r>
                      <a:endParaRPr lang="en-US" dirty="0">
                        <a:solidFill>
                          <a:schemeClr val="tx1"/>
                        </a:solidFill>
                      </a:endParaRPr>
                    </a:p>
                    <a:p>
                      <a:pPr lvl="0" algn="l">
                        <a:lnSpc>
                          <a:spcPct val="100000"/>
                        </a:lnSpc>
                        <a:spcBef>
                          <a:spcPts val="0"/>
                        </a:spcBef>
                        <a:spcAft>
                          <a:spcPts val="0"/>
                        </a:spcAft>
                        <a:buNone/>
                      </a:pPr>
                      <a:r>
                        <a:rPr lang="en-US" sz="1800" b="0" i="0" u="none" strike="noStrike" noProof="0" dirty="0" err="1">
                          <a:solidFill>
                            <a:schemeClr val="tx1"/>
                          </a:solidFill>
                        </a:rPr>
                        <a:t>ρo</a:t>
                      </a:r>
                      <a:r>
                        <a:rPr lang="en-US" sz="1800" b="0" i="0" u="none" strike="noStrike" noProof="0" dirty="0">
                          <a:solidFill>
                            <a:schemeClr val="tx1"/>
                          </a:solidFill>
                        </a:rPr>
                        <a:t>/</a:t>
                      </a:r>
                      <a:r>
                        <a:rPr lang="en-US" sz="1800" b="0" i="0" u="none" strike="noStrike" noProof="0" dirty="0" err="1">
                          <a:solidFill>
                            <a:schemeClr val="tx1"/>
                          </a:solidFill>
                        </a:rPr>
                        <a:t>ρl</a:t>
                      </a:r>
                      <a:r>
                        <a:rPr lang="en-US" sz="1800" b="0" i="0" u="none" strike="noStrike" noProof="0" dirty="0">
                          <a:solidFill>
                            <a:schemeClr val="tx1"/>
                          </a:solidFill>
                        </a:rPr>
                        <a:t>=h(in)/ho</a:t>
                      </a:r>
                      <a:endParaRPr lang="en-US" dirty="0">
                        <a:solidFill>
                          <a:schemeClr val="tx1"/>
                        </a:solidFill>
                      </a:endParaRPr>
                    </a:p>
                    <a:p>
                      <a:pPr lvl="0" algn="l">
                        <a:lnSpc>
                          <a:spcPct val="100000"/>
                        </a:lnSpc>
                        <a:spcBef>
                          <a:spcPts val="0"/>
                        </a:spcBef>
                        <a:spcAft>
                          <a:spcPts val="0"/>
                        </a:spcAft>
                        <a:buNone/>
                      </a:pPr>
                      <a:r>
                        <a:rPr lang="en-US" sz="1800" b="0" i="0" u="none" strike="noStrike" noProof="0" dirty="0">
                          <a:solidFill>
                            <a:schemeClr val="tx1"/>
                          </a:solidFill>
                          <a:latin typeface="Calibri"/>
                        </a:rPr>
                        <a:t>Apparent Weight = mg – FB</a:t>
                      </a:r>
                    </a:p>
                    <a:p>
                      <a:pPr lvl="0" algn="l">
                        <a:lnSpc>
                          <a:spcPct val="100000"/>
                        </a:lnSpc>
                        <a:spcBef>
                          <a:spcPts val="0"/>
                        </a:spcBef>
                        <a:spcAft>
                          <a:spcPts val="0"/>
                        </a:spcAft>
                        <a:buNone/>
                      </a:pPr>
                      <a:r>
                        <a:rPr lang="en-US" sz="1800" b="0" i="0" u="none" strike="noStrike" noProof="0" dirty="0">
                          <a:solidFill>
                            <a:schemeClr val="tx1"/>
                          </a:solidFill>
                          <a:latin typeface="Calibri"/>
                        </a:rPr>
                        <a:t>Apparent weight can be tension or normal force</a:t>
                      </a:r>
                    </a:p>
                    <a:p>
                      <a:pPr lvl="0" algn="l">
                        <a:lnSpc>
                          <a:spcPct val="100000"/>
                        </a:lnSpc>
                        <a:spcBef>
                          <a:spcPts val="0"/>
                        </a:spcBef>
                        <a:spcAft>
                          <a:spcPts val="0"/>
                        </a:spcAft>
                        <a:buNone/>
                      </a:pPr>
                      <a:r>
                        <a:rPr lang="en-US" sz="1800" b="0" i="0" u="none" strike="noStrike" noProof="0" dirty="0">
                          <a:solidFill>
                            <a:schemeClr val="tx1"/>
                          </a:solidFill>
                          <a:latin typeface="Calibri"/>
                        </a:rPr>
                        <a:t>P=</a:t>
                      </a:r>
                      <a:r>
                        <a:rPr lang="en-US" sz="1800" b="0" i="0" u="none" strike="noStrike" noProof="0" dirty="0" err="1">
                          <a:solidFill>
                            <a:schemeClr val="tx1"/>
                          </a:solidFill>
                          <a:latin typeface="Calibri"/>
                        </a:rPr>
                        <a:t>Po+ρgh</a:t>
                      </a:r>
                      <a:r>
                        <a:rPr lang="en-US" sz="1800" b="0" i="0" u="none" strike="noStrike" noProof="0" dirty="0">
                          <a:solidFill>
                            <a:schemeClr val="tx1"/>
                          </a:solidFill>
                          <a:latin typeface="Calibri"/>
                        </a:rPr>
                        <a:t> For static fluids</a:t>
                      </a:r>
                    </a:p>
                    <a:p>
                      <a:pPr lvl="0" algn="l">
                        <a:lnSpc>
                          <a:spcPct val="100000"/>
                        </a:lnSpc>
                        <a:spcBef>
                          <a:spcPts val="0"/>
                        </a:spcBef>
                        <a:spcAft>
                          <a:spcPts val="0"/>
                        </a:spcAft>
                        <a:buNone/>
                      </a:pPr>
                      <a:r>
                        <a:rPr lang="en-US" sz="1800" b="0" i="0" u="none" strike="noStrike" noProof="0" dirty="0">
                          <a:solidFill>
                            <a:schemeClr val="tx1"/>
                          </a:solidFill>
                          <a:latin typeface="Calibri"/>
                        </a:rPr>
                        <a:t>P=Po + ρ1 g h1 + ρ2 g h2 + ….. multiple layers </a:t>
                      </a:r>
                    </a:p>
                    <a:p>
                      <a:pPr lvl="0" algn="l">
                        <a:lnSpc>
                          <a:spcPct val="100000"/>
                        </a:lnSpc>
                        <a:spcBef>
                          <a:spcPts val="0"/>
                        </a:spcBef>
                        <a:spcAft>
                          <a:spcPts val="0"/>
                        </a:spcAft>
                        <a:buNone/>
                      </a:pPr>
                      <a:endParaRPr lang="en-US" sz="1800" b="0" i="0" u="none" strike="noStrike" noProof="0" dirty="0">
                        <a:solidFill>
                          <a:schemeClr val="tx1"/>
                        </a:solidFill>
                        <a:latin typeface="Calibri"/>
                      </a:endParaRPr>
                    </a:p>
                    <a:p>
                      <a:pPr lvl="0" algn="l">
                        <a:lnSpc>
                          <a:spcPct val="100000"/>
                        </a:lnSpc>
                        <a:spcBef>
                          <a:spcPts val="0"/>
                        </a:spcBef>
                        <a:spcAft>
                          <a:spcPts val="0"/>
                        </a:spcAft>
                        <a:buNone/>
                      </a:pPr>
                      <a:r>
                        <a:rPr lang="en-US" sz="1800" b="0" i="0" u="none" strike="noStrike" noProof="0" dirty="0">
                          <a:solidFill>
                            <a:schemeClr val="tx1"/>
                          </a:solidFill>
                          <a:latin typeface="Calibri"/>
                        </a:rPr>
                        <a:t>P</a:t>
                      </a:r>
                      <a:r>
                        <a:rPr lang="en-US" sz="1800" b="0" i="0" u="none" strike="noStrike" baseline="-25000" noProof="0" dirty="0">
                          <a:solidFill>
                            <a:schemeClr val="tx1"/>
                          </a:solidFill>
                          <a:latin typeface="Calibri"/>
                        </a:rPr>
                        <a:t>1</a:t>
                      </a:r>
                      <a:r>
                        <a:rPr lang="en-US" sz="1800" b="0" i="0" u="none" strike="noStrike" noProof="0" dirty="0">
                          <a:solidFill>
                            <a:schemeClr val="tx1"/>
                          </a:solidFill>
                          <a:latin typeface="Calibri"/>
                        </a:rPr>
                        <a:t>+ ½ ρ v</a:t>
                      </a:r>
                      <a:r>
                        <a:rPr lang="en-US" sz="1800" b="0" i="0" u="none" strike="noStrike" baseline="-25000" noProof="0" dirty="0">
                          <a:solidFill>
                            <a:schemeClr val="tx1"/>
                          </a:solidFill>
                          <a:latin typeface="Calibri"/>
                        </a:rPr>
                        <a:t>1</a:t>
                      </a:r>
                      <a:r>
                        <a:rPr lang="en-US" sz="1800" b="0" i="0" u="none" strike="noStrike" baseline="30000" noProof="0" dirty="0">
                          <a:solidFill>
                            <a:schemeClr val="tx1"/>
                          </a:solidFill>
                          <a:latin typeface="Calibri"/>
                        </a:rPr>
                        <a:t>2</a:t>
                      </a:r>
                      <a:r>
                        <a:rPr lang="en-US" sz="1800" b="0" i="0" u="none" strike="noStrike" noProof="0" dirty="0">
                          <a:solidFill>
                            <a:schemeClr val="tx1"/>
                          </a:solidFill>
                          <a:latin typeface="Calibri"/>
                        </a:rPr>
                        <a:t> + ρgy</a:t>
                      </a:r>
                      <a:r>
                        <a:rPr lang="en-US" sz="1800" b="0" i="0" u="none" strike="noStrike" baseline="-25000" noProof="0" dirty="0">
                          <a:solidFill>
                            <a:schemeClr val="tx1"/>
                          </a:solidFill>
                          <a:latin typeface="Calibri"/>
                        </a:rPr>
                        <a:t>1</a:t>
                      </a:r>
                      <a:r>
                        <a:rPr lang="en-US" sz="1800" b="0" i="0" u="none" strike="noStrike" noProof="0" dirty="0">
                          <a:solidFill>
                            <a:schemeClr val="tx1"/>
                          </a:solidFill>
                          <a:latin typeface="Calibri"/>
                        </a:rPr>
                        <a:t> = P2+ ½ ρ v2</a:t>
                      </a:r>
                      <a:r>
                        <a:rPr lang="en-US" sz="1800" b="0" i="0" u="none" strike="noStrike" baseline="30000" noProof="0" dirty="0">
                          <a:solidFill>
                            <a:schemeClr val="tx1"/>
                          </a:solidFill>
                          <a:latin typeface="Calibri"/>
                        </a:rPr>
                        <a:t>2</a:t>
                      </a:r>
                      <a:r>
                        <a:rPr lang="en-US" sz="1800" b="0" i="0" u="none" strike="noStrike" noProof="0" dirty="0">
                          <a:solidFill>
                            <a:schemeClr val="tx1"/>
                          </a:solidFill>
                          <a:latin typeface="Calibri"/>
                        </a:rPr>
                        <a:t> + ρgy</a:t>
                      </a:r>
                      <a:r>
                        <a:rPr lang="en-US" sz="1800" b="0" i="0" u="none" strike="noStrike" baseline="-25000" noProof="0" dirty="0">
                          <a:solidFill>
                            <a:schemeClr val="tx1"/>
                          </a:solidFill>
                          <a:latin typeface="Calibri"/>
                        </a:rPr>
                        <a:t>1          </a:t>
                      </a:r>
                      <a:r>
                        <a:rPr lang="en-US" sz="1800" b="0" i="0" u="none" strike="noStrike" noProof="0" dirty="0">
                          <a:solidFill>
                            <a:schemeClr val="tx1"/>
                          </a:solidFill>
                          <a:latin typeface="Calibri"/>
                        </a:rPr>
                        <a:t>Bernoulli’s equation</a:t>
                      </a:r>
                    </a:p>
                    <a:p>
                      <a:pPr lvl="0" algn="l">
                        <a:lnSpc>
                          <a:spcPct val="100000"/>
                        </a:lnSpc>
                        <a:spcBef>
                          <a:spcPts val="0"/>
                        </a:spcBef>
                        <a:spcAft>
                          <a:spcPts val="0"/>
                        </a:spcAft>
                        <a:buNone/>
                      </a:pPr>
                      <a:r>
                        <a:rPr lang="en-US" sz="1800" b="0" i="0" u="none" strike="noStrike" noProof="0" dirty="0">
                          <a:solidFill>
                            <a:schemeClr val="tx1"/>
                          </a:solidFill>
                          <a:latin typeface="Calibri"/>
                        </a:rPr>
                        <a:t>A1 v1 = A2 v2  continuity</a:t>
                      </a: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tc>
                  <a:txBody>
                    <a:bodyPr/>
                    <a:lstStyle/>
                    <a:p>
                      <a:pPr algn="l"/>
                      <a:endParaRPr lang="en-US" sz="2100" b="0" cap="none" spc="60">
                        <a:solidFill>
                          <a:schemeClr val="tx1"/>
                        </a:solidFill>
                      </a:endParaRP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extLst>
                  <a:ext uri="{0D108BD9-81ED-4DB2-BD59-A6C34878D82A}">
                    <a16:rowId xmlns:a16="http://schemas.microsoft.com/office/drawing/2014/main" val="1070627752"/>
                  </a:ext>
                </a:extLst>
              </a:tr>
            </a:tbl>
          </a:graphicData>
        </a:graphic>
      </p:graphicFrame>
    </p:spTree>
    <p:extLst>
      <p:ext uri="{BB962C8B-B14F-4D97-AF65-F5344CB8AC3E}">
        <p14:creationId xmlns:p14="http://schemas.microsoft.com/office/powerpoint/2010/main" val="589131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42A2C-F00E-4404-84C2-8C535A96962A}"/>
              </a:ext>
            </a:extLst>
          </p:cNvPr>
          <p:cNvSpPr>
            <a:spLocks noGrp="1"/>
          </p:cNvSpPr>
          <p:nvPr>
            <p:ph type="title"/>
          </p:nvPr>
        </p:nvSpPr>
        <p:spPr/>
        <p:txBody>
          <a:bodyPr>
            <a:normAutofit/>
          </a:bodyPr>
          <a:lstStyle/>
          <a:p>
            <a:r>
              <a:rPr lang="en-US" dirty="0">
                <a:cs typeface="Calibri Light"/>
              </a:rPr>
              <a:t>PASCAL PRINCIPLE</a:t>
            </a:r>
            <a:br>
              <a:rPr lang="en-US" dirty="0">
                <a:cs typeface="Calibri Light"/>
              </a:rPr>
            </a:br>
            <a:r>
              <a:rPr lang="en-US" dirty="0">
                <a:cs typeface="Calibri Light"/>
              </a:rPr>
              <a:t>Depth Variance of Pressure in Static Fluids</a:t>
            </a:r>
          </a:p>
        </p:txBody>
      </p:sp>
      <p:sp>
        <p:nvSpPr>
          <p:cNvPr id="3" name="Content Placeholder 2">
            <a:extLst>
              <a:ext uri="{FF2B5EF4-FFF2-40B4-BE49-F238E27FC236}">
                <a16:creationId xmlns:a16="http://schemas.microsoft.com/office/drawing/2014/main" id="{CFD59B24-5AE0-4A1B-BED8-C3869D18F13A}"/>
              </a:ext>
            </a:extLst>
          </p:cNvPr>
          <p:cNvSpPr>
            <a:spLocks noGrp="1"/>
          </p:cNvSpPr>
          <p:nvPr>
            <p:ph idx="1"/>
          </p:nvPr>
        </p:nvSpPr>
        <p:spPr>
          <a:xfrm>
            <a:off x="573157" y="4525755"/>
            <a:ext cx="10515600" cy="914056"/>
          </a:xfrm>
        </p:spPr>
        <p:txBody>
          <a:bodyPr vert="horz" lIns="91440" tIns="45720" rIns="91440" bIns="45720" rtlCol="0" anchor="t">
            <a:normAutofit/>
          </a:bodyPr>
          <a:lstStyle/>
          <a:p>
            <a:endParaRPr lang="en-US" dirty="0">
              <a:ea typeface="+mn-lt"/>
              <a:cs typeface="+mn-lt"/>
            </a:endParaRPr>
          </a:p>
          <a:p>
            <a:endParaRPr lang="en-US" dirty="0">
              <a:cs typeface="Calibri"/>
            </a:endParaRPr>
          </a:p>
        </p:txBody>
      </p:sp>
      <p:pic>
        <p:nvPicPr>
          <p:cNvPr id="5" name="Picture 5" descr="Three different cases of Manometer">
            <a:extLst>
              <a:ext uri="{FF2B5EF4-FFF2-40B4-BE49-F238E27FC236}">
                <a16:creationId xmlns:a16="http://schemas.microsoft.com/office/drawing/2014/main" id="{DD10421C-D82E-4363-91DA-BE2EEA3744D8}"/>
              </a:ext>
            </a:extLst>
          </p:cNvPr>
          <p:cNvPicPr>
            <a:picLocks noChangeAspect="1"/>
          </p:cNvPicPr>
          <p:nvPr/>
        </p:nvPicPr>
        <p:blipFill>
          <a:blip r:embed="rId2"/>
          <a:stretch>
            <a:fillRect/>
          </a:stretch>
        </p:blipFill>
        <p:spPr>
          <a:xfrm>
            <a:off x="1173854" y="4483762"/>
            <a:ext cx="5488353" cy="1822023"/>
          </a:xfrm>
          <a:prstGeom prst="rect">
            <a:avLst/>
          </a:prstGeom>
        </p:spPr>
      </p:pic>
      <p:pic>
        <p:nvPicPr>
          <p:cNvPr id="6" name="Picture 6" descr="Barometer, measuring the atmospheric pressure in mm rise of mercury Hgmm">
            <a:extLst>
              <a:ext uri="{FF2B5EF4-FFF2-40B4-BE49-F238E27FC236}">
                <a16:creationId xmlns:a16="http://schemas.microsoft.com/office/drawing/2014/main" id="{93DFC83F-6045-4B1B-B189-C36EB76C7990}"/>
              </a:ext>
            </a:extLst>
          </p:cNvPr>
          <p:cNvPicPr>
            <a:picLocks noChangeAspect="1"/>
          </p:cNvPicPr>
          <p:nvPr/>
        </p:nvPicPr>
        <p:blipFill>
          <a:blip r:embed="rId3"/>
          <a:stretch>
            <a:fillRect/>
          </a:stretch>
        </p:blipFill>
        <p:spPr>
          <a:xfrm>
            <a:off x="7816702" y="2120907"/>
            <a:ext cx="3026507" cy="3742148"/>
          </a:xfrm>
          <a:prstGeom prst="rect">
            <a:avLst/>
          </a:prstGeom>
        </p:spPr>
      </p:pic>
      <p:pic>
        <p:nvPicPr>
          <p:cNvPr id="7" name="Picture 7" descr="Hydraulic press. F1/A1 = F2/A2&#10;">
            <a:extLst>
              <a:ext uri="{FF2B5EF4-FFF2-40B4-BE49-F238E27FC236}">
                <a16:creationId xmlns:a16="http://schemas.microsoft.com/office/drawing/2014/main" id="{793206A1-06EE-402C-AA1C-6DDBEA8DAA0F}"/>
              </a:ext>
            </a:extLst>
          </p:cNvPr>
          <p:cNvPicPr>
            <a:picLocks noChangeAspect="1"/>
          </p:cNvPicPr>
          <p:nvPr/>
        </p:nvPicPr>
        <p:blipFill>
          <a:blip r:embed="rId4"/>
          <a:stretch>
            <a:fillRect/>
          </a:stretch>
        </p:blipFill>
        <p:spPr>
          <a:xfrm>
            <a:off x="1432169" y="1711759"/>
            <a:ext cx="2704124" cy="2584560"/>
          </a:xfrm>
          <a:prstGeom prst="rect">
            <a:avLst/>
          </a:prstGeom>
        </p:spPr>
      </p:pic>
      <p:sp>
        <p:nvSpPr>
          <p:cNvPr id="8" name="TextBox 7">
            <a:extLst>
              <a:ext uri="{FF2B5EF4-FFF2-40B4-BE49-F238E27FC236}">
                <a16:creationId xmlns:a16="http://schemas.microsoft.com/office/drawing/2014/main" id="{437ECFE1-FB93-4E44-B5D0-F54C6A7DDD35}"/>
              </a:ext>
            </a:extLst>
          </p:cNvPr>
          <p:cNvSpPr txBox="1"/>
          <p:nvPr/>
        </p:nvSpPr>
        <p:spPr>
          <a:xfrm>
            <a:off x="4143946" y="2194169"/>
            <a:ext cx="4605865"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Hydraulic Press       </a:t>
            </a:r>
            <a:r>
              <a:rPr lang="en-US" dirty="0">
                <a:cs typeface="Calibri"/>
              </a:rPr>
              <a:t>                            </a:t>
            </a:r>
            <a:r>
              <a:rPr lang="en-US" dirty="0">
                <a:ea typeface="+mn-lt"/>
                <a:cs typeface="+mn-lt"/>
              </a:rPr>
              <a:t>Barometer</a:t>
            </a:r>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r>
              <a:rPr lang="en-US" dirty="0">
                <a:cs typeface="Calibri"/>
              </a:rPr>
              <a:t>      Manometers</a:t>
            </a:r>
          </a:p>
          <a:p>
            <a:endParaRPr lang="en-US" dirty="0">
              <a:cs typeface="Calibri"/>
            </a:endParaRPr>
          </a:p>
        </p:txBody>
      </p:sp>
    </p:spTree>
    <p:extLst>
      <p:ext uri="{BB962C8B-B14F-4D97-AF65-F5344CB8AC3E}">
        <p14:creationId xmlns:p14="http://schemas.microsoft.com/office/powerpoint/2010/main" val="2941851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1911C-5B87-4491-AB19-F978684AD207}"/>
              </a:ext>
            </a:extLst>
          </p:cNvPr>
          <p:cNvSpPr>
            <a:spLocks noGrp="1"/>
          </p:cNvSpPr>
          <p:nvPr>
            <p:ph type="title"/>
          </p:nvPr>
        </p:nvSpPr>
        <p:spPr>
          <a:xfrm>
            <a:off x="838200" y="365125"/>
            <a:ext cx="10515600" cy="1219730"/>
          </a:xfrm>
        </p:spPr>
        <p:txBody>
          <a:bodyPr/>
          <a:lstStyle/>
          <a:p>
            <a:r>
              <a:rPr lang="en-US" dirty="0">
                <a:cs typeface="Calibri Light"/>
              </a:rPr>
              <a:t>CLASSWORK FOR PASCAL PRINCIPLE</a:t>
            </a:r>
            <a:endParaRPr lang="en-US" dirty="0"/>
          </a:p>
        </p:txBody>
      </p:sp>
      <p:sp>
        <p:nvSpPr>
          <p:cNvPr id="3" name="TextBox 2">
            <a:extLst>
              <a:ext uri="{FF2B5EF4-FFF2-40B4-BE49-F238E27FC236}">
                <a16:creationId xmlns:a16="http://schemas.microsoft.com/office/drawing/2014/main" id="{912C82F1-056C-4494-B918-C56BA7010E62}"/>
              </a:ext>
            </a:extLst>
          </p:cNvPr>
          <p:cNvSpPr txBox="1"/>
          <p:nvPr/>
        </p:nvSpPr>
        <p:spPr>
          <a:xfrm>
            <a:off x="329671" y="1196977"/>
            <a:ext cx="1158557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dirty="0">
              <a:cs typeface="Calibri"/>
            </a:endParaRPr>
          </a:p>
        </p:txBody>
      </p:sp>
      <p:sp>
        <p:nvSpPr>
          <p:cNvPr id="5" name="TextBox 4">
            <a:extLst>
              <a:ext uri="{FF2B5EF4-FFF2-40B4-BE49-F238E27FC236}">
                <a16:creationId xmlns:a16="http://schemas.microsoft.com/office/drawing/2014/main" id="{D54B8795-2E73-4AA1-AA2D-D7F2F36F3074}"/>
              </a:ext>
            </a:extLst>
          </p:cNvPr>
          <p:cNvSpPr txBox="1"/>
          <p:nvPr/>
        </p:nvSpPr>
        <p:spPr>
          <a:xfrm>
            <a:off x="864837" y="5382289"/>
            <a:ext cx="1048779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Q4) What is the level of the liquid in a Barometer under normal Atmospheric conditions if</a:t>
            </a:r>
          </a:p>
          <a:p>
            <a:r>
              <a:rPr lang="en-US" dirty="0">
                <a:cs typeface="Calibri"/>
              </a:rPr>
              <a:t>A) Liquid water is exposed to air and the other side is a vacuum  </a:t>
            </a:r>
          </a:p>
          <a:p>
            <a:r>
              <a:rPr lang="en-US" dirty="0">
                <a:cs typeface="Calibri"/>
              </a:rPr>
              <a:t>B) </a:t>
            </a:r>
            <a:r>
              <a:rPr lang="en-US" dirty="0">
                <a:ea typeface="+mn-lt"/>
                <a:cs typeface="+mn-lt"/>
              </a:rPr>
              <a:t>Liquid mercury is exposed to air and the other side is a vacuum </a:t>
            </a:r>
          </a:p>
          <a:p>
            <a:r>
              <a:rPr lang="en-US" dirty="0">
                <a:cs typeface="Calibri"/>
              </a:rPr>
              <a:t>C) Liquid mercury is exposed to air and the other side is closed, containing gas with pressure 90,000 Pascal</a:t>
            </a:r>
          </a:p>
        </p:txBody>
      </p:sp>
      <p:sp>
        <p:nvSpPr>
          <p:cNvPr id="6" name="TextBox 5">
            <a:extLst>
              <a:ext uri="{FF2B5EF4-FFF2-40B4-BE49-F238E27FC236}">
                <a16:creationId xmlns:a16="http://schemas.microsoft.com/office/drawing/2014/main" id="{9AB60180-0D01-4356-9E39-0B02E2CD52C3}"/>
              </a:ext>
            </a:extLst>
          </p:cNvPr>
          <p:cNvSpPr txBox="1"/>
          <p:nvPr/>
        </p:nvSpPr>
        <p:spPr>
          <a:xfrm>
            <a:off x="889410" y="1428989"/>
            <a:ext cx="1063673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Q1) A 10,000 N car is on a circular hydraulic press plate with radius 2 meters. A smaller plater with radius 0.4 meters is used for lifting the car. What is the force required to hold the car in equilibrium?</a:t>
            </a:r>
          </a:p>
        </p:txBody>
      </p:sp>
      <p:pic>
        <p:nvPicPr>
          <p:cNvPr id="7" name="Picture 7">
            <a:extLst>
              <a:ext uri="{FF2B5EF4-FFF2-40B4-BE49-F238E27FC236}">
                <a16:creationId xmlns:a16="http://schemas.microsoft.com/office/drawing/2014/main" id="{6F44511B-5798-4573-8EC8-4FE889471F91}"/>
              </a:ext>
            </a:extLst>
          </p:cNvPr>
          <p:cNvPicPr>
            <a:picLocks noChangeAspect="1"/>
          </p:cNvPicPr>
          <p:nvPr/>
        </p:nvPicPr>
        <p:blipFill>
          <a:blip r:embed="rId2"/>
          <a:stretch>
            <a:fillRect/>
          </a:stretch>
        </p:blipFill>
        <p:spPr>
          <a:xfrm>
            <a:off x="8359689" y="3618140"/>
            <a:ext cx="2716619" cy="1762089"/>
          </a:xfrm>
          <a:prstGeom prst="rect">
            <a:avLst/>
          </a:prstGeom>
        </p:spPr>
      </p:pic>
      <p:sp>
        <p:nvSpPr>
          <p:cNvPr id="8" name="TextBox 7">
            <a:extLst>
              <a:ext uri="{FF2B5EF4-FFF2-40B4-BE49-F238E27FC236}">
                <a16:creationId xmlns:a16="http://schemas.microsoft.com/office/drawing/2014/main" id="{2B92C8D2-99E9-42B3-AC59-7F5C4BA09D69}"/>
              </a:ext>
            </a:extLst>
          </p:cNvPr>
          <p:cNvSpPr txBox="1"/>
          <p:nvPr/>
        </p:nvSpPr>
        <p:spPr>
          <a:xfrm>
            <a:off x="918234" y="3577055"/>
            <a:ext cx="677789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Q3) 3 layers of liquid is poured on top of each other. What should be the height of water at the top so that the pressure at the bottom of the container is 120 kPa. </a:t>
            </a:r>
          </a:p>
        </p:txBody>
      </p:sp>
      <p:sp>
        <p:nvSpPr>
          <p:cNvPr id="9" name="TextBox 8">
            <a:extLst>
              <a:ext uri="{FF2B5EF4-FFF2-40B4-BE49-F238E27FC236}">
                <a16:creationId xmlns:a16="http://schemas.microsoft.com/office/drawing/2014/main" id="{9D71D6D5-986E-4380-9FAD-BE6F260AB844}"/>
              </a:ext>
            </a:extLst>
          </p:cNvPr>
          <p:cNvSpPr txBox="1"/>
          <p:nvPr/>
        </p:nvSpPr>
        <p:spPr>
          <a:xfrm>
            <a:off x="916842" y="2221375"/>
            <a:ext cx="774936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Q2)</a:t>
            </a:r>
            <a:r>
              <a:rPr lang="en-US" dirty="0">
                <a:ea typeface="+mn-lt"/>
                <a:cs typeface="+mn-lt"/>
              </a:rPr>
              <a:t>A U-tube manometer is filled with water. Oil with density 950 kg/m3 is poured on one side to the height of 0.10 m. What is the level difference between the two side of u-tube? (Pa=Pb)</a:t>
            </a:r>
          </a:p>
        </p:txBody>
      </p:sp>
      <p:pic>
        <p:nvPicPr>
          <p:cNvPr id="4" name="Picture 9" descr="A graphic showing the pascal principle.">
            <a:extLst>
              <a:ext uri="{FF2B5EF4-FFF2-40B4-BE49-F238E27FC236}">
                <a16:creationId xmlns:a16="http://schemas.microsoft.com/office/drawing/2014/main" id="{A0B8128E-470F-426F-81B6-2690F66244CD}"/>
              </a:ext>
            </a:extLst>
          </p:cNvPr>
          <p:cNvPicPr>
            <a:picLocks noChangeAspect="1"/>
          </p:cNvPicPr>
          <p:nvPr/>
        </p:nvPicPr>
        <p:blipFill>
          <a:blip r:embed="rId3"/>
          <a:stretch>
            <a:fillRect/>
          </a:stretch>
        </p:blipFill>
        <p:spPr>
          <a:xfrm>
            <a:off x="8890591" y="2109786"/>
            <a:ext cx="1871331" cy="1442264"/>
          </a:xfrm>
          <a:prstGeom prst="rect">
            <a:avLst/>
          </a:prstGeom>
        </p:spPr>
      </p:pic>
    </p:spTree>
    <p:extLst>
      <p:ext uri="{BB962C8B-B14F-4D97-AF65-F5344CB8AC3E}">
        <p14:creationId xmlns:p14="http://schemas.microsoft.com/office/powerpoint/2010/main" val="2971751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A461A-F1C8-45EE-9920-AD87CEDF9AAB}"/>
              </a:ext>
            </a:extLst>
          </p:cNvPr>
          <p:cNvSpPr>
            <a:spLocks noGrp="1"/>
          </p:cNvSpPr>
          <p:nvPr>
            <p:ph type="title"/>
          </p:nvPr>
        </p:nvSpPr>
        <p:spPr/>
        <p:txBody>
          <a:bodyPr/>
          <a:lstStyle/>
          <a:p>
            <a:r>
              <a:rPr lang="en-US" dirty="0">
                <a:cs typeface="Calibri Light"/>
              </a:rPr>
              <a:t>ACTIVITY FOR DEPTH VARIANCE OF PRESSURE</a:t>
            </a:r>
            <a:endParaRPr lang="en-US" dirty="0"/>
          </a:p>
        </p:txBody>
      </p:sp>
      <p:sp>
        <p:nvSpPr>
          <p:cNvPr id="3" name="TextBox 2">
            <a:extLst>
              <a:ext uri="{FF2B5EF4-FFF2-40B4-BE49-F238E27FC236}">
                <a16:creationId xmlns:a16="http://schemas.microsoft.com/office/drawing/2014/main" id="{4495523F-4890-4C1B-8176-6A7128718408}"/>
              </a:ext>
            </a:extLst>
          </p:cNvPr>
          <p:cNvSpPr txBox="1"/>
          <p:nvPr/>
        </p:nvSpPr>
        <p:spPr>
          <a:xfrm>
            <a:off x="315766" y="1430245"/>
            <a:ext cx="6707980" cy="34470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dirty="0"/>
              <a:t>Open the under pressure app at PhET</a:t>
            </a:r>
            <a:endParaRPr lang="en-US" dirty="0"/>
          </a:p>
          <a:p>
            <a:r>
              <a:rPr lang="en-US" sz="2000" dirty="0">
                <a:ea typeface="+mn-lt"/>
                <a:cs typeface="+mn-lt"/>
                <a:hlinkClick r:id="rId2"/>
              </a:rPr>
              <a:t>https://phet.colorado.edu/en/simulations/under-pressure</a:t>
            </a:r>
            <a:endParaRPr lang="en-US" dirty="0">
              <a:cs typeface="Calibri" panose="020F0502020204030204"/>
            </a:endParaRPr>
          </a:p>
          <a:p>
            <a:endParaRPr lang="en-US" sz="2000" dirty="0">
              <a:ea typeface="+mn-lt"/>
              <a:cs typeface="+mn-lt"/>
            </a:endParaRPr>
          </a:p>
          <a:p>
            <a:pPr marL="342900" indent="-342900">
              <a:buFont typeface="Arial"/>
              <a:buChar char="•"/>
            </a:pPr>
            <a:r>
              <a:rPr lang="en-US" sz="2000" dirty="0">
                <a:ea typeface="+mn-lt"/>
                <a:cs typeface="+mn-lt"/>
              </a:rPr>
              <a:t>Choose the first option. Click on ruler and grid.</a:t>
            </a:r>
            <a:endParaRPr lang="en-US" dirty="0"/>
          </a:p>
          <a:p>
            <a:pPr marL="342900" indent="-342900">
              <a:buFont typeface="Arial"/>
              <a:buChar char="•"/>
            </a:pPr>
            <a:r>
              <a:rPr lang="en-US" sz="2000" dirty="0">
                <a:ea typeface="+mn-lt"/>
                <a:cs typeface="+mn-lt"/>
              </a:rPr>
              <a:t>Start with water as your liquid. Set gravity to 9.8 m/s</a:t>
            </a:r>
            <a:r>
              <a:rPr lang="en-US" sz="2000" baseline="30000" dirty="0">
                <a:ea typeface="+mn-lt"/>
                <a:cs typeface="+mn-lt"/>
              </a:rPr>
              <a:t>2</a:t>
            </a:r>
          </a:p>
          <a:p>
            <a:pPr marL="342900" indent="-342900">
              <a:buFont typeface="Arial"/>
              <a:buChar char="•"/>
            </a:pPr>
            <a:r>
              <a:rPr lang="en-US" sz="2000" dirty="0">
                <a:ea typeface="+mn-lt"/>
                <a:cs typeface="+mn-lt"/>
              </a:rPr>
              <a:t>Fill the tank by opening the faucet</a:t>
            </a:r>
          </a:p>
          <a:p>
            <a:pPr marL="342900" indent="-342900">
              <a:buFont typeface="Arial"/>
              <a:buChar char="•"/>
            </a:pPr>
            <a:r>
              <a:rPr lang="en-US" sz="2000" dirty="0">
                <a:ea typeface="+mn-lt"/>
                <a:cs typeface="+mn-lt"/>
              </a:rPr>
              <a:t>Drag the pressure gauge, record its value at various depths</a:t>
            </a:r>
          </a:p>
          <a:p>
            <a:pPr marL="342900" indent="-342900">
              <a:buFont typeface="Arial"/>
              <a:buChar char="•"/>
            </a:pPr>
            <a:r>
              <a:rPr lang="en-US" sz="2000" dirty="0">
                <a:ea typeface="+mn-lt"/>
                <a:cs typeface="+mn-lt"/>
              </a:rPr>
              <a:t>Calculate the pressure at various depths and compare</a:t>
            </a:r>
            <a:endParaRPr lang="en-US" dirty="0">
              <a:cs typeface="Calibri"/>
            </a:endParaRPr>
          </a:p>
          <a:p>
            <a:pPr marL="342900" indent="-342900">
              <a:buFont typeface="Arial"/>
              <a:buChar char="•"/>
            </a:pPr>
            <a:r>
              <a:rPr lang="en-US" sz="2000" dirty="0">
                <a:ea typeface="+mn-lt"/>
                <a:cs typeface="+mn-lt"/>
              </a:rPr>
              <a:t>Fill the table below. Repeat the activity using different liquids and different gravity.</a:t>
            </a:r>
            <a:endParaRPr lang="en-US" dirty="0">
              <a:ea typeface="+mn-lt"/>
              <a:cs typeface="+mn-lt"/>
            </a:endParaRPr>
          </a:p>
          <a:p>
            <a:r>
              <a:rPr lang="en-US" dirty="0">
                <a:ea typeface="+mn-lt"/>
                <a:cs typeface="+mn-lt"/>
              </a:rPr>
              <a:t>DATA:  Density:                Gravity:                      Po:</a:t>
            </a:r>
          </a:p>
        </p:txBody>
      </p:sp>
      <p:graphicFrame>
        <p:nvGraphicFramePr>
          <p:cNvPr id="5" name="Table 5">
            <a:extLst>
              <a:ext uri="{FF2B5EF4-FFF2-40B4-BE49-F238E27FC236}">
                <a16:creationId xmlns:a16="http://schemas.microsoft.com/office/drawing/2014/main" id="{293CA5CB-5D4C-4D2C-B856-29509B0F76EC}"/>
              </a:ext>
            </a:extLst>
          </p:cNvPr>
          <p:cNvGraphicFramePr>
            <a:graphicFrameLocks noGrp="1"/>
          </p:cNvGraphicFramePr>
          <p:nvPr>
            <p:extLst>
              <p:ext uri="{D42A27DB-BD31-4B8C-83A1-F6EECF244321}">
                <p14:modId xmlns:p14="http://schemas.microsoft.com/office/powerpoint/2010/main" val="3122647803"/>
              </p:ext>
            </p:extLst>
          </p:nvPr>
        </p:nvGraphicFramePr>
        <p:xfrm>
          <a:off x="381354" y="4877934"/>
          <a:ext cx="5785876" cy="1752600"/>
        </p:xfrm>
        <a:graphic>
          <a:graphicData uri="http://schemas.openxmlformats.org/drawingml/2006/table">
            <a:tbl>
              <a:tblPr firstRow="1" bandRow="1">
                <a:tableStyleId>{5C22544A-7EE6-4342-B048-85BDC9FD1C3A}</a:tableStyleId>
              </a:tblPr>
              <a:tblGrid>
                <a:gridCol w="1018953">
                  <a:extLst>
                    <a:ext uri="{9D8B030D-6E8A-4147-A177-3AD203B41FA5}">
                      <a16:colId xmlns:a16="http://schemas.microsoft.com/office/drawing/2014/main" val="3293685976"/>
                    </a:ext>
                  </a:extLst>
                </a:gridCol>
                <a:gridCol w="2153088">
                  <a:extLst>
                    <a:ext uri="{9D8B030D-6E8A-4147-A177-3AD203B41FA5}">
                      <a16:colId xmlns:a16="http://schemas.microsoft.com/office/drawing/2014/main" val="568404998"/>
                    </a:ext>
                  </a:extLst>
                </a:gridCol>
                <a:gridCol w="2613835">
                  <a:extLst>
                    <a:ext uri="{9D8B030D-6E8A-4147-A177-3AD203B41FA5}">
                      <a16:colId xmlns:a16="http://schemas.microsoft.com/office/drawing/2014/main" val="1939103306"/>
                    </a:ext>
                  </a:extLst>
                </a:gridCol>
              </a:tblGrid>
              <a:tr h="370840">
                <a:tc>
                  <a:txBody>
                    <a:bodyPr/>
                    <a:lstStyle/>
                    <a:p>
                      <a:pPr lvl="0">
                        <a:buNone/>
                      </a:pPr>
                      <a:r>
                        <a:rPr lang="en-US" sz="1800" b="0" i="0" u="none" strike="noStrike" noProof="0" dirty="0">
                          <a:latin typeface="Calibri"/>
                        </a:rPr>
                        <a:t>Depth </a:t>
                      </a:r>
                      <a:endParaRPr lang="en-US" sz="1800" b="0" i="0" u="none" strike="noStrike" noProof="0">
                        <a:latin typeface="Calibri"/>
                      </a:endParaRPr>
                    </a:p>
                    <a:p>
                      <a:pPr lvl="0">
                        <a:buNone/>
                      </a:pPr>
                      <a:r>
                        <a:rPr lang="en-US" sz="1800" b="0" i="0" u="none" strike="noStrike" noProof="0" dirty="0">
                          <a:latin typeface="Calibri"/>
                        </a:rPr>
                        <a:t>(meters)</a:t>
                      </a:r>
                    </a:p>
                  </a:txBody>
                  <a:tcPr/>
                </a:tc>
                <a:tc>
                  <a:txBody>
                    <a:bodyPr/>
                    <a:lstStyle/>
                    <a:p>
                      <a:pPr lvl="0">
                        <a:buNone/>
                      </a:pPr>
                      <a:r>
                        <a:rPr lang="en-US" sz="1800" b="0" i="0" u="none" strike="noStrike" noProof="0" dirty="0">
                          <a:latin typeface="Calibri"/>
                        </a:rPr>
                        <a:t>Pressure measured </a:t>
                      </a:r>
                      <a:endParaRPr lang="en-US" dirty="0"/>
                    </a:p>
                    <a:p>
                      <a:pPr lvl="0">
                        <a:buNone/>
                      </a:pPr>
                      <a:r>
                        <a:rPr lang="en-US" sz="1800" b="0" i="0" u="none" strike="noStrike" noProof="0" dirty="0">
                          <a:latin typeface="Calibri"/>
                        </a:rPr>
                        <a:t>(units) </a:t>
                      </a:r>
                      <a:endParaRPr lang="en-US" dirty="0"/>
                    </a:p>
                  </a:txBody>
                  <a:tcPr/>
                </a:tc>
                <a:tc>
                  <a:txBody>
                    <a:bodyPr/>
                    <a:lstStyle/>
                    <a:p>
                      <a:pPr lvl="0">
                        <a:buNone/>
                      </a:pPr>
                      <a:r>
                        <a:rPr lang="en-US" sz="1800" b="0" i="0" u="none" strike="noStrike" noProof="0" dirty="0">
                          <a:latin typeface="Calibri"/>
                        </a:rPr>
                        <a:t>Pressure Calculated (units)</a:t>
                      </a:r>
                      <a:endParaRPr lang="en-US" dirty="0"/>
                    </a:p>
                  </a:txBody>
                  <a:tcPr/>
                </a:tc>
                <a:extLst>
                  <a:ext uri="{0D108BD9-81ED-4DB2-BD59-A6C34878D82A}">
                    <a16:rowId xmlns:a16="http://schemas.microsoft.com/office/drawing/2014/main" val="2282799730"/>
                  </a:ext>
                </a:extLst>
              </a:tr>
              <a:tr h="370840">
                <a:tc>
                  <a:txBody>
                    <a:bodyPr/>
                    <a:lstStyle/>
                    <a:p>
                      <a:r>
                        <a:rPr lang="en-US" dirty="0"/>
                        <a:t>1</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52472013"/>
                  </a:ext>
                </a:extLst>
              </a:tr>
              <a:tr h="370840">
                <a:tc>
                  <a:txBody>
                    <a:bodyPr/>
                    <a:lstStyle/>
                    <a:p>
                      <a:r>
                        <a:rPr lang="en-US" dirty="0"/>
                        <a:t>2</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23866587"/>
                  </a:ext>
                </a:extLst>
              </a:tr>
              <a:tr h="370840">
                <a:tc>
                  <a:txBody>
                    <a:bodyPr/>
                    <a:lstStyle/>
                    <a:p>
                      <a:r>
                        <a:rPr lang="en-US" dirty="0"/>
                        <a:t>3</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80519720"/>
                  </a:ext>
                </a:extLst>
              </a:tr>
            </a:tbl>
          </a:graphicData>
        </a:graphic>
      </p:graphicFrame>
      <p:pic>
        <p:nvPicPr>
          <p:cNvPr id="6" name="Picture 6" descr="Under Pressure app from PhET.&#10;Depth dependence of Pressure activity.">
            <a:extLst>
              <a:ext uri="{FF2B5EF4-FFF2-40B4-BE49-F238E27FC236}">
                <a16:creationId xmlns:a16="http://schemas.microsoft.com/office/drawing/2014/main" id="{422DEDFB-D027-4CF4-A5EB-B64ACC68F433}"/>
              </a:ext>
            </a:extLst>
          </p:cNvPr>
          <p:cNvPicPr>
            <a:picLocks noChangeAspect="1"/>
          </p:cNvPicPr>
          <p:nvPr/>
        </p:nvPicPr>
        <p:blipFill>
          <a:blip r:embed="rId3"/>
          <a:stretch>
            <a:fillRect/>
          </a:stretch>
        </p:blipFill>
        <p:spPr>
          <a:xfrm>
            <a:off x="6996541" y="1764189"/>
            <a:ext cx="4980353" cy="3670409"/>
          </a:xfrm>
          <a:prstGeom prst="rect">
            <a:avLst/>
          </a:prstGeom>
        </p:spPr>
      </p:pic>
    </p:spTree>
    <p:extLst>
      <p:ext uri="{BB962C8B-B14F-4D97-AF65-F5344CB8AC3E}">
        <p14:creationId xmlns:p14="http://schemas.microsoft.com/office/powerpoint/2010/main" val="2144007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A461A-F1C8-45EE-9920-AD87CEDF9AAB}"/>
              </a:ext>
            </a:extLst>
          </p:cNvPr>
          <p:cNvSpPr>
            <a:spLocks noGrp="1"/>
          </p:cNvSpPr>
          <p:nvPr>
            <p:ph type="title"/>
          </p:nvPr>
        </p:nvSpPr>
        <p:spPr/>
        <p:txBody>
          <a:bodyPr/>
          <a:lstStyle/>
          <a:p>
            <a:r>
              <a:rPr lang="en-US" dirty="0">
                <a:cs typeface="Calibri Light"/>
              </a:rPr>
              <a:t>ACTIVITY FOR PASCAL PRINCIPLE</a:t>
            </a:r>
            <a:endParaRPr lang="en-US" dirty="0"/>
          </a:p>
        </p:txBody>
      </p:sp>
      <p:sp>
        <p:nvSpPr>
          <p:cNvPr id="3" name="TextBox 2">
            <a:extLst>
              <a:ext uri="{FF2B5EF4-FFF2-40B4-BE49-F238E27FC236}">
                <a16:creationId xmlns:a16="http://schemas.microsoft.com/office/drawing/2014/main" id="{4495523F-4890-4C1B-8176-6A7128718408}"/>
              </a:ext>
            </a:extLst>
          </p:cNvPr>
          <p:cNvSpPr txBox="1"/>
          <p:nvPr/>
        </p:nvSpPr>
        <p:spPr>
          <a:xfrm>
            <a:off x="315766" y="1430245"/>
            <a:ext cx="670798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000" dirty="0"/>
              <a:t>Open the under pressure app at PhET</a:t>
            </a:r>
            <a:endParaRPr lang="en-US" dirty="0"/>
          </a:p>
          <a:p>
            <a:r>
              <a:rPr lang="en-US" sz="2000" dirty="0">
                <a:ea typeface="+mn-lt"/>
                <a:cs typeface="+mn-lt"/>
                <a:hlinkClick r:id="rId2"/>
              </a:rPr>
              <a:t>https://phet.colorado.edu/en/simulations/under-pressure</a:t>
            </a:r>
            <a:endParaRPr lang="en-US" dirty="0">
              <a:cs typeface="Calibri" panose="020F0502020204030204"/>
            </a:endParaRPr>
          </a:p>
          <a:p>
            <a:endParaRPr lang="en-US" sz="2000" dirty="0">
              <a:ea typeface="+mn-lt"/>
              <a:cs typeface="+mn-lt"/>
            </a:endParaRPr>
          </a:p>
          <a:p>
            <a:pPr marL="342900" indent="-342900">
              <a:buFont typeface="Arial"/>
              <a:buChar char="•"/>
            </a:pPr>
            <a:r>
              <a:rPr lang="en-US" sz="2000" dirty="0">
                <a:ea typeface="+mn-lt"/>
                <a:cs typeface="+mn-lt"/>
              </a:rPr>
              <a:t>Choose the second option. Click on ruler and grid.</a:t>
            </a:r>
            <a:endParaRPr lang="en-US" dirty="0"/>
          </a:p>
          <a:p>
            <a:pPr marL="342900" indent="-342900">
              <a:buFont typeface="Arial"/>
              <a:buChar char="•"/>
            </a:pPr>
            <a:r>
              <a:rPr lang="en-US" sz="2000" dirty="0">
                <a:ea typeface="+mn-lt"/>
                <a:cs typeface="+mn-lt"/>
              </a:rPr>
              <a:t>Fill the tank by opening the faucet</a:t>
            </a:r>
          </a:p>
          <a:p>
            <a:pPr marL="342900" indent="-342900">
              <a:buFont typeface="Arial"/>
              <a:buChar char="•"/>
            </a:pPr>
            <a:r>
              <a:rPr lang="en-US" sz="2000" dirty="0">
                <a:ea typeface="+mn-lt"/>
                <a:cs typeface="+mn-lt"/>
              </a:rPr>
              <a:t>Drag the pressure gauge, record its value at various depths</a:t>
            </a:r>
          </a:p>
          <a:p>
            <a:pPr marL="342900" indent="-342900">
              <a:buFont typeface="Arial"/>
              <a:buChar char="•"/>
            </a:pPr>
            <a:r>
              <a:rPr lang="en-US" sz="2000" dirty="0">
                <a:ea typeface="+mn-lt"/>
                <a:cs typeface="+mn-lt"/>
              </a:rPr>
              <a:t>For each depth record pressure on the left and on the right</a:t>
            </a:r>
            <a:endParaRPr lang="en-US" sz="2000" dirty="0">
              <a:cs typeface="Calibri"/>
            </a:endParaRPr>
          </a:p>
          <a:p>
            <a:pPr marL="342900" indent="-342900">
              <a:buFont typeface="Arial"/>
              <a:buChar char="•"/>
            </a:pPr>
            <a:r>
              <a:rPr lang="en-US" sz="2000" dirty="0">
                <a:ea typeface="+mn-lt"/>
                <a:cs typeface="+mn-lt"/>
              </a:rPr>
              <a:t>Fill the table below. Repeat the activity using different liquids and different gravity.</a:t>
            </a:r>
            <a:endParaRPr lang="en-US" dirty="0">
              <a:ea typeface="+mn-lt"/>
              <a:cs typeface="+mn-lt"/>
            </a:endParaRPr>
          </a:p>
          <a:p>
            <a:r>
              <a:rPr lang="en-US" dirty="0">
                <a:ea typeface="+mn-lt"/>
                <a:cs typeface="+mn-lt"/>
              </a:rPr>
              <a:t>DATA:  Density:                Gravity:                      Po:</a:t>
            </a:r>
          </a:p>
        </p:txBody>
      </p:sp>
      <p:graphicFrame>
        <p:nvGraphicFramePr>
          <p:cNvPr id="5" name="Table 5">
            <a:extLst>
              <a:ext uri="{FF2B5EF4-FFF2-40B4-BE49-F238E27FC236}">
                <a16:creationId xmlns:a16="http://schemas.microsoft.com/office/drawing/2014/main" id="{293CA5CB-5D4C-4D2C-B856-29509B0F76EC}"/>
              </a:ext>
            </a:extLst>
          </p:cNvPr>
          <p:cNvGraphicFramePr>
            <a:graphicFrameLocks noGrp="1"/>
          </p:cNvGraphicFramePr>
          <p:nvPr>
            <p:extLst>
              <p:ext uri="{D42A27DB-BD31-4B8C-83A1-F6EECF244321}">
                <p14:modId xmlns:p14="http://schemas.microsoft.com/office/powerpoint/2010/main" val="174812569"/>
              </p:ext>
            </p:extLst>
          </p:nvPr>
        </p:nvGraphicFramePr>
        <p:xfrm>
          <a:off x="645805" y="4623934"/>
          <a:ext cx="6122578" cy="1752600"/>
        </p:xfrm>
        <a:graphic>
          <a:graphicData uri="http://schemas.openxmlformats.org/drawingml/2006/table">
            <a:tbl>
              <a:tblPr firstRow="1" bandRow="1">
                <a:tableStyleId>{5C22544A-7EE6-4342-B048-85BDC9FD1C3A}</a:tableStyleId>
              </a:tblPr>
              <a:tblGrid>
                <a:gridCol w="1018952">
                  <a:extLst>
                    <a:ext uri="{9D8B030D-6E8A-4147-A177-3AD203B41FA5}">
                      <a16:colId xmlns:a16="http://schemas.microsoft.com/office/drawing/2014/main" val="3293685976"/>
                    </a:ext>
                  </a:extLst>
                </a:gridCol>
                <a:gridCol w="2649279">
                  <a:extLst>
                    <a:ext uri="{9D8B030D-6E8A-4147-A177-3AD203B41FA5}">
                      <a16:colId xmlns:a16="http://schemas.microsoft.com/office/drawing/2014/main" val="568404998"/>
                    </a:ext>
                  </a:extLst>
                </a:gridCol>
                <a:gridCol w="2454347">
                  <a:extLst>
                    <a:ext uri="{9D8B030D-6E8A-4147-A177-3AD203B41FA5}">
                      <a16:colId xmlns:a16="http://schemas.microsoft.com/office/drawing/2014/main" val="1939103306"/>
                    </a:ext>
                  </a:extLst>
                </a:gridCol>
              </a:tblGrid>
              <a:tr h="370840">
                <a:tc>
                  <a:txBody>
                    <a:bodyPr/>
                    <a:lstStyle/>
                    <a:p>
                      <a:pPr lvl="0">
                        <a:buNone/>
                      </a:pPr>
                      <a:r>
                        <a:rPr lang="en-US" sz="1800" b="0" i="0" u="none" strike="noStrike" noProof="0" dirty="0">
                          <a:latin typeface="Calibri"/>
                        </a:rPr>
                        <a:t>Depth </a:t>
                      </a:r>
                      <a:endParaRPr lang="en-US" sz="1800" b="0" i="0" u="none" strike="noStrike" noProof="0">
                        <a:latin typeface="Calibri"/>
                      </a:endParaRPr>
                    </a:p>
                    <a:p>
                      <a:pPr lvl="0">
                        <a:buNone/>
                      </a:pPr>
                      <a:r>
                        <a:rPr lang="en-US" sz="1800" b="0" i="0" u="none" strike="noStrike" noProof="0" dirty="0">
                          <a:latin typeface="Calibri"/>
                        </a:rPr>
                        <a:t>(meters)</a:t>
                      </a:r>
                    </a:p>
                  </a:txBody>
                  <a:tcPr/>
                </a:tc>
                <a:tc>
                  <a:txBody>
                    <a:bodyPr/>
                    <a:lstStyle/>
                    <a:p>
                      <a:pPr lvl="0">
                        <a:buNone/>
                      </a:pPr>
                      <a:r>
                        <a:rPr lang="en-US" sz="1800" b="0" i="0" u="none" strike="noStrike" noProof="0" dirty="0">
                          <a:latin typeface="Calibri"/>
                        </a:rPr>
                        <a:t>Pressure Left (units) </a:t>
                      </a:r>
                      <a:endParaRPr lang="en-US" dirty="0"/>
                    </a:p>
                  </a:txBody>
                  <a:tcPr/>
                </a:tc>
                <a:tc>
                  <a:txBody>
                    <a:bodyPr/>
                    <a:lstStyle/>
                    <a:p>
                      <a:pPr lvl="0">
                        <a:buNone/>
                      </a:pPr>
                      <a:r>
                        <a:rPr lang="en-US" sz="1800" b="0" i="0" u="none" strike="noStrike" noProof="0" dirty="0">
                          <a:latin typeface="Calibri"/>
                        </a:rPr>
                        <a:t>Pressure Right (units)</a:t>
                      </a:r>
                      <a:endParaRPr lang="en-US" dirty="0"/>
                    </a:p>
                  </a:txBody>
                  <a:tcPr/>
                </a:tc>
                <a:extLst>
                  <a:ext uri="{0D108BD9-81ED-4DB2-BD59-A6C34878D82A}">
                    <a16:rowId xmlns:a16="http://schemas.microsoft.com/office/drawing/2014/main" val="2282799730"/>
                  </a:ext>
                </a:extLst>
              </a:tr>
              <a:tr h="370840">
                <a:tc>
                  <a:txBody>
                    <a:bodyPr/>
                    <a:lstStyle/>
                    <a:p>
                      <a:r>
                        <a:rPr lang="en-US" dirty="0"/>
                        <a:t>1</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652472013"/>
                  </a:ext>
                </a:extLst>
              </a:tr>
              <a:tr h="370840">
                <a:tc>
                  <a:txBody>
                    <a:bodyPr/>
                    <a:lstStyle/>
                    <a:p>
                      <a:r>
                        <a:rPr lang="en-US" dirty="0"/>
                        <a:t>2</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723866587"/>
                  </a:ext>
                </a:extLst>
              </a:tr>
              <a:tr h="370840">
                <a:tc>
                  <a:txBody>
                    <a:bodyPr/>
                    <a:lstStyle/>
                    <a:p>
                      <a:r>
                        <a:rPr lang="en-US" dirty="0"/>
                        <a:t>3</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80519720"/>
                  </a:ext>
                </a:extLst>
              </a:tr>
            </a:tbl>
          </a:graphicData>
        </a:graphic>
      </p:graphicFrame>
      <p:pic>
        <p:nvPicPr>
          <p:cNvPr id="4" name="Picture 6" descr="Pressure on the left. Pascal principle activity from PhET under pressure app. ">
            <a:extLst>
              <a:ext uri="{FF2B5EF4-FFF2-40B4-BE49-F238E27FC236}">
                <a16:creationId xmlns:a16="http://schemas.microsoft.com/office/drawing/2014/main" id="{B6933094-E8E9-4ECB-B089-6814956CF19A}"/>
              </a:ext>
            </a:extLst>
          </p:cNvPr>
          <p:cNvPicPr>
            <a:picLocks noChangeAspect="1"/>
          </p:cNvPicPr>
          <p:nvPr/>
        </p:nvPicPr>
        <p:blipFill>
          <a:blip r:embed="rId3"/>
          <a:stretch>
            <a:fillRect/>
          </a:stretch>
        </p:blipFill>
        <p:spPr>
          <a:xfrm>
            <a:off x="7948246" y="1283955"/>
            <a:ext cx="2743200" cy="1945474"/>
          </a:xfrm>
          <a:prstGeom prst="rect">
            <a:avLst/>
          </a:prstGeom>
        </p:spPr>
      </p:pic>
      <p:pic>
        <p:nvPicPr>
          <p:cNvPr id="8" name="Picture 8" descr=" Pressure on the right. Pascal principle activity from PhET under pressure app.">
            <a:extLst>
              <a:ext uri="{FF2B5EF4-FFF2-40B4-BE49-F238E27FC236}">
                <a16:creationId xmlns:a16="http://schemas.microsoft.com/office/drawing/2014/main" id="{0F27B0F5-1270-40D1-BDA4-3DF9CE8DAFA7}"/>
              </a:ext>
            </a:extLst>
          </p:cNvPr>
          <p:cNvPicPr>
            <a:picLocks noChangeAspect="1"/>
          </p:cNvPicPr>
          <p:nvPr/>
        </p:nvPicPr>
        <p:blipFill>
          <a:blip r:embed="rId4"/>
          <a:stretch>
            <a:fillRect/>
          </a:stretch>
        </p:blipFill>
        <p:spPr>
          <a:xfrm>
            <a:off x="7949532" y="3737026"/>
            <a:ext cx="2743200" cy="1786667"/>
          </a:xfrm>
          <a:prstGeom prst="rect">
            <a:avLst/>
          </a:prstGeom>
        </p:spPr>
      </p:pic>
    </p:spTree>
    <p:extLst>
      <p:ext uri="{BB962C8B-B14F-4D97-AF65-F5344CB8AC3E}">
        <p14:creationId xmlns:p14="http://schemas.microsoft.com/office/powerpoint/2010/main" val="250117026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25A85F495E49E4BBB833CF7A9F152C4" ma:contentTypeVersion="10" ma:contentTypeDescription="Create a new document." ma:contentTypeScope="" ma:versionID="f246edea02a8a4194af0539485bc691d">
  <xsd:schema xmlns:xsd="http://www.w3.org/2001/XMLSchema" xmlns:xs="http://www.w3.org/2001/XMLSchema" xmlns:p="http://schemas.microsoft.com/office/2006/metadata/properties" xmlns:ns2="6954f885-5cd7-482a-89e1-9538160d650a" targetNamespace="http://schemas.microsoft.com/office/2006/metadata/properties" ma:root="true" ma:fieldsID="ef5adcf8a14354fc6ba5ad96574f0ede" ns2:_="">
    <xsd:import namespace="6954f885-5cd7-482a-89e1-9538160d65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54f885-5cd7-482a-89e1-9538160d65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29A11A-11C3-4CCB-BCF3-87E70622AA8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0F39D68-4A94-4EE7-B1B3-11170FFA14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54f885-5cd7-482a-89e1-9538160d65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E6E717-9FBC-47D0-9758-CC1F9144C57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14</Slides>
  <Notes>0</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FLUIDS</vt:lpstr>
      <vt:lpstr>Learning  Outcomes</vt:lpstr>
      <vt:lpstr>Concepts</vt:lpstr>
      <vt:lpstr>Units</vt:lpstr>
      <vt:lpstr>Formulas and Constants</vt:lpstr>
      <vt:lpstr>PASCAL PRINCIPLE Depth Variance of Pressure in Static Fluids</vt:lpstr>
      <vt:lpstr>CLASSWORK FOR PASCAL PRINCIPLE</vt:lpstr>
      <vt:lpstr>ACTIVITY FOR DEPTH VARIANCE OF PRESSURE</vt:lpstr>
      <vt:lpstr>ACTIVITY FOR PASCAL PRINCIPLE</vt:lpstr>
      <vt:lpstr>ADVANCED ACTIVITY FOR PASCAL PRINCIPLE</vt:lpstr>
      <vt:lpstr>CLASSWORK FOR ARCHIMEDES PRINCIPLE</vt:lpstr>
      <vt:lpstr>KEY STRATEGIES FOR BERNOUILLI'S EQUATION</vt:lpstr>
      <vt:lpstr>CLASSWORK FOR BERNOUILLI'S EQUATION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2349</cp:revision>
  <dcterms:created xsi:type="dcterms:W3CDTF">2021-08-09T21:57:42Z</dcterms:created>
  <dcterms:modified xsi:type="dcterms:W3CDTF">2022-04-01T14:39:14Z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0x010100325A85F495E49E4BBB833CF7A9F152C4</vt:lpwstr>
  </property>
</Properties>
</file>